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6" r:id="rId1"/>
    <p:sldMasterId id="2147483738" r:id="rId2"/>
  </p:sldMasterIdLst>
  <p:notesMasterIdLst>
    <p:notesMasterId r:id="rId18"/>
  </p:notesMasterIdLst>
  <p:handoutMasterIdLst>
    <p:handoutMasterId r:id="rId19"/>
  </p:handoutMasterIdLst>
  <p:sldIdLst>
    <p:sldId id="386" r:id="rId3"/>
    <p:sldId id="356" r:id="rId4"/>
    <p:sldId id="374" r:id="rId5"/>
    <p:sldId id="377" r:id="rId6"/>
    <p:sldId id="389" r:id="rId7"/>
    <p:sldId id="375" r:id="rId8"/>
    <p:sldId id="382" r:id="rId9"/>
    <p:sldId id="388" r:id="rId10"/>
    <p:sldId id="376" r:id="rId11"/>
    <p:sldId id="390" r:id="rId12"/>
    <p:sldId id="378" r:id="rId13"/>
    <p:sldId id="381" r:id="rId14"/>
    <p:sldId id="383" r:id="rId15"/>
    <p:sldId id="385" r:id="rId16"/>
    <p:sldId id="36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95718" autoAdjust="0"/>
  </p:normalViewPr>
  <p:slideViewPr>
    <p:cSldViewPr snapToGrid="0" snapToObjects="1">
      <p:cViewPr varScale="1">
        <p:scale>
          <a:sx n="88" d="100"/>
          <a:sy n="88" d="100"/>
        </p:scale>
        <p:origin x="-105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localhost\Users\srini\Downloads\speedtest10.xlsx"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localhost\Users\srini\Downloads\speedtest10.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localhost\Users\srini\Downloads\speedtest10.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localhost\Users\srini\Downloads\speedtest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smtClean="0"/>
              <a:t>Motori</a:t>
            </a:r>
            <a:r>
              <a:rPr lang="en-US" dirty="0" smtClean="0"/>
              <a:t> non </a:t>
            </a:r>
            <a:r>
              <a:rPr lang="en-US" dirty="0" err="1" smtClean="0"/>
              <a:t>regolati</a:t>
            </a:r>
            <a:r>
              <a:rPr lang="en-US" dirty="0" smtClean="0"/>
              <a:t> (</a:t>
            </a:r>
            <a:r>
              <a:rPr lang="en-US" dirty="0" err="1" smtClean="0"/>
              <a:t>blocco</a:t>
            </a:r>
            <a:r>
              <a:rPr lang="en-US" dirty="0" smtClean="0"/>
              <a:t> </a:t>
            </a:r>
            <a:r>
              <a:rPr lang="en-US" dirty="0" err="1" smtClean="0"/>
              <a:t>motori</a:t>
            </a:r>
            <a:r>
              <a:rPr lang="en-US" dirty="0" smtClean="0"/>
              <a:t> non </a:t>
            </a:r>
            <a:r>
              <a:rPr lang="en-US" dirty="0" err="1" smtClean="0"/>
              <a:t>regolati</a:t>
            </a:r>
            <a:r>
              <a:rPr lang="en-US" baseline="0" dirty="0" smtClean="0"/>
              <a:t>)</a:t>
            </a:r>
            <a:endParaRPr lang="en-US" dirty="0"/>
          </a:p>
        </c:rich>
      </c:tx>
      <c:layout>
        <c:manualLayout>
          <c:xMode val="edge"/>
          <c:yMode val="edge"/>
          <c:x val="0.17490446260758361"/>
          <c:y val="0"/>
        </c:manualLayout>
      </c:layout>
      <c:overlay val="0"/>
      <c:spPr>
        <a:noFill/>
        <a:ln>
          <a:noFill/>
        </a:ln>
        <a:effectLst/>
      </c:sp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speedtest10!$B$24:$B$44</c:f>
              <c:numCache>
                <c:formatCode>General</c:formatCode>
                <c:ptCount val="21"/>
                <c:pt idx="0">
                  <c:v>0</c:v>
                </c:pt>
                <c:pt idx="1">
                  <c:v>380</c:v>
                </c:pt>
                <c:pt idx="2">
                  <c:v>822</c:v>
                </c:pt>
                <c:pt idx="3">
                  <c:v>1263</c:v>
                </c:pt>
                <c:pt idx="4">
                  <c:v>1678</c:v>
                </c:pt>
                <c:pt idx="5">
                  <c:v>2108</c:v>
                </c:pt>
                <c:pt idx="6">
                  <c:v>2537</c:v>
                </c:pt>
                <c:pt idx="7">
                  <c:v>2964</c:v>
                </c:pt>
                <c:pt idx="8">
                  <c:v>3390</c:v>
                </c:pt>
                <c:pt idx="9">
                  <c:v>3816</c:v>
                </c:pt>
                <c:pt idx="10">
                  <c:v>4240</c:v>
                </c:pt>
                <c:pt idx="11">
                  <c:v>4670</c:v>
                </c:pt>
                <c:pt idx="12">
                  <c:v>5106</c:v>
                </c:pt>
                <c:pt idx="13">
                  <c:v>5517</c:v>
                </c:pt>
                <c:pt idx="14">
                  <c:v>5925</c:v>
                </c:pt>
                <c:pt idx="15">
                  <c:v>6369</c:v>
                </c:pt>
                <c:pt idx="16">
                  <c:v>6756</c:v>
                </c:pt>
                <c:pt idx="17">
                  <c:v>7222</c:v>
                </c:pt>
                <c:pt idx="18">
                  <c:v>7609</c:v>
                </c:pt>
                <c:pt idx="19">
                  <c:v>8054</c:v>
                </c:pt>
                <c:pt idx="20">
                  <c:v>8554</c:v>
                </c:pt>
              </c:numCache>
            </c:numRef>
          </c:val>
          <c:smooth val="0"/>
          <c:extLst xmlns:c16r2="http://schemas.microsoft.com/office/drawing/2015/06/chart">
            <c:ext xmlns:c16="http://schemas.microsoft.com/office/drawing/2014/chart" uri="{C3380CC4-5D6E-409C-BE32-E72D297353CC}">
              <c16:uniqueId val="{00000000-D562-4F60-97EF-08184AE1893B}"/>
            </c:ext>
          </c:extLst>
        </c:ser>
        <c:ser>
          <c:idx val="1"/>
          <c:order val="1"/>
          <c:tx>
            <c:v>Motor C</c:v>
          </c:tx>
          <c:spPr>
            <a:ln w="28575" cap="rnd">
              <a:solidFill>
                <a:schemeClr val="accent2"/>
              </a:solidFill>
              <a:round/>
            </a:ln>
            <a:effectLst/>
          </c:spPr>
          <c:marker>
            <c:symbol val="none"/>
          </c:marker>
          <c:cat>
            <c:numRef>
              <c:f>speedtest10!$A$24:$A$44</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speedtest10!$C$24:$C$44</c:f>
              <c:numCache>
                <c:formatCode>General</c:formatCode>
                <c:ptCount val="21"/>
                <c:pt idx="0">
                  <c:v>0</c:v>
                </c:pt>
                <c:pt idx="1">
                  <c:v>636</c:v>
                </c:pt>
                <c:pt idx="2">
                  <c:v>1060</c:v>
                </c:pt>
                <c:pt idx="3">
                  <c:v>1488</c:v>
                </c:pt>
                <c:pt idx="4">
                  <c:v>1915</c:v>
                </c:pt>
                <c:pt idx="5">
                  <c:v>2344</c:v>
                </c:pt>
                <c:pt idx="6">
                  <c:v>2774</c:v>
                </c:pt>
                <c:pt idx="7">
                  <c:v>3205</c:v>
                </c:pt>
                <c:pt idx="8">
                  <c:v>3631</c:v>
                </c:pt>
                <c:pt idx="9">
                  <c:v>4060</c:v>
                </c:pt>
                <c:pt idx="10">
                  <c:v>4491</c:v>
                </c:pt>
                <c:pt idx="11">
                  <c:v>4921</c:v>
                </c:pt>
                <c:pt idx="12">
                  <c:v>5344</c:v>
                </c:pt>
                <c:pt idx="13">
                  <c:v>5777</c:v>
                </c:pt>
                <c:pt idx="14">
                  <c:v>6206</c:v>
                </c:pt>
                <c:pt idx="15">
                  <c:v>6635</c:v>
                </c:pt>
                <c:pt idx="16">
                  <c:v>7061</c:v>
                </c:pt>
                <c:pt idx="17">
                  <c:v>7491</c:v>
                </c:pt>
                <c:pt idx="18">
                  <c:v>7923</c:v>
                </c:pt>
                <c:pt idx="19">
                  <c:v>8347</c:v>
                </c:pt>
                <c:pt idx="20">
                  <c:v>8914</c:v>
                </c:pt>
              </c:numCache>
            </c:numRef>
          </c:val>
          <c:smooth val="0"/>
          <c:extLst xmlns:c16r2="http://schemas.microsoft.com/office/drawing/2015/06/chart">
            <c:ext xmlns:c16="http://schemas.microsoft.com/office/drawing/2014/chart" uri="{C3380CC4-5D6E-409C-BE32-E72D297353CC}">
              <c16:uniqueId val="{00000001-D562-4F60-97EF-08184AE1893B}"/>
            </c:ext>
          </c:extLst>
        </c:ser>
        <c:dLbls>
          <c:showLegendKey val="0"/>
          <c:showVal val="0"/>
          <c:showCatName val="0"/>
          <c:showSerName val="0"/>
          <c:showPercent val="0"/>
          <c:showBubbleSize val="0"/>
        </c:dLbls>
        <c:marker val="1"/>
        <c:smooth val="0"/>
        <c:axId val="100193024"/>
        <c:axId val="100194560"/>
      </c:lineChart>
      <c:catAx>
        <c:axId val="10019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0194560"/>
        <c:crosses val="autoZero"/>
        <c:auto val="1"/>
        <c:lblAlgn val="ctr"/>
        <c:lblOffset val="100"/>
        <c:noMultiLvlLbl val="0"/>
      </c:catAx>
      <c:valAx>
        <c:axId val="10019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0193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smtClean="0"/>
              <a:t>Motori</a:t>
            </a:r>
            <a:r>
              <a:rPr lang="en-US" dirty="0" smtClean="0"/>
              <a:t> </a:t>
            </a:r>
            <a:r>
              <a:rPr lang="en-US" dirty="0" err="1" smtClean="0"/>
              <a:t>regolati</a:t>
            </a:r>
            <a:r>
              <a:rPr lang="en-US" dirty="0" smtClean="0"/>
              <a:t> (2</a:t>
            </a:r>
            <a:r>
              <a:rPr lang="en-US" baseline="0" dirty="0" smtClean="0"/>
              <a:t> </a:t>
            </a:r>
            <a:r>
              <a:rPr lang="en-US" baseline="0" dirty="0" err="1" smtClean="0"/>
              <a:t>blocchi</a:t>
            </a:r>
            <a:r>
              <a:rPr lang="en-US" baseline="0" dirty="0" smtClean="0"/>
              <a:t> di </a:t>
            </a:r>
            <a:r>
              <a:rPr lang="en-US" baseline="0" dirty="0" err="1" smtClean="0"/>
              <a:t>motore</a:t>
            </a:r>
            <a:r>
              <a:rPr lang="en-US" baseline="0" dirty="0" smtClean="0"/>
              <a:t> </a:t>
            </a:r>
            <a:r>
              <a:rPr lang="en-US" baseline="0" dirty="0" err="1" smtClean="0"/>
              <a:t>grande</a:t>
            </a:r>
            <a:r>
              <a:rPr lang="en-US" baseline="0" dirty="0" smtClean="0"/>
              <a:t>)</a:t>
            </a:r>
            <a:endParaRPr lang="en-US" dirty="0"/>
          </a:p>
        </c:rich>
      </c:tx>
      <c:layout/>
      <c:overlay val="0"/>
      <c:spPr>
        <a:noFill/>
        <a:ln>
          <a:noFill/>
        </a:ln>
        <a:effectLst/>
      </c:spPr>
    </c:title>
    <c:autoTitleDeleted val="0"/>
    <c:plotArea>
      <c:layout>
        <c:manualLayout>
          <c:layoutTarget val="inner"/>
          <c:xMode val="edge"/>
          <c:yMode val="edge"/>
          <c:x val="0.11686784858292748"/>
          <c:y val="0.14980768484612564"/>
          <c:w val="0.84898670894151085"/>
          <c:h val="0.65321541905112646"/>
        </c:manualLayout>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xmlns:c16r2="http://schemas.microsoft.com/office/drawing/2015/06/chart">
            <c:ext xmlns:c16="http://schemas.microsoft.com/office/drawing/2014/chart" uri="{C3380CC4-5D6E-409C-BE32-E72D297353CC}">
              <c16:uniqueId val="{00000000-FCFD-455F-A4D1-97C4275CD8B0}"/>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xmlns:c16r2="http://schemas.microsoft.com/office/drawing/2015/06/chart">
            <c:ext xmlns:c16="http://schemas.microsoft.com/office/drawing/2014/chart" uri="{C3380CC4-5D6E-409C-BE32-E72D297353CC}">
              <c16:uniqueId val="{00000001-FCFD-455F-A4D1-97C4275CD8B0}"/>
            </c:ext>
          </c:extLst>
        </c:ser>
        <c:dLbls>
          <c:showLegendKey val="0"/>
          <c:showVal val="0"/>
          <c:showCatName val="0"/>
          <c:showSerName val="0"/>
          <c:showPercent val="0"/>
          <c:showBubbleSize val="0"/>
        </c:dLbls>
        <c:marker val="1"/>
        <c:smooth val="0"/>
        <c:axId val="89567232"/>
        <c:axId val="89568768"/>
      </c:lineChart>
      <c:catAx>
        <c:axId val="8956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568768"/>
        <c:crosses val="autoZero"/>
        <c:auto val="1"/>
        <c:lblAlgn val="ctr"/>
        <c:lblOffset val="100"/>
        <c:noMultiLvlLbl val="0"/>
      </c:catAx>
      <c:valAx>
        <c:axId val="89568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9567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smtClean="0"/>
              <a:t>Motori</a:t>
            </a:r>
            <a:r>
              <a:rPr lang="en-US" dirty="0" smtClean="0"/>
              <a:t> non </a:t>
            </a:r>
            <a:r>
              <a:rPr lang="en-US" dirty="0" err="1" smtClean="0"/>
              <a:t>sincronizzati</a:t>
            </a:r>
            <a:r>
              <a:rPr lang="en-US" baseline="0" dirty="0" smtClean="0"/>
              <a:t> </a:t>
            </a:r>
            <a:r>
              <a:rPr lang="en-US" dirty="0" smtClean="0"/>
              <a:t>(2 </a:t>
            </a:r>
            <a:r>
              <a:rPr lang="en-US" dirty="0" err="1" smtClean="0"/>
              <a:t>blocchi</a:t>
            </a:r>
            <a:r>
              <a:rPr lang="en-US" dirty="0" smtClean="0"/>
              <a:t> </a:t>
            </a:r>
            <a:r>
              <a:rPr lang="en-US" dirty="0" err="1" smtClean="0"/>
              <a:t>motore</a:t>
            </a:r>
            <a:r>
              <a:rPr lang="en-US" dirty="0" smtClean="0"/>
              <a:t> </a:t>
            </a:r>
            <a:r>
              <a:rPr lang="en-US" dirty="0" err="1" smtClean="0"/>
              <a:t>grande</a:t>
            </a:r>
            <a:r>
              <a:rPr lang="en-US" dirty="0" smtClean="0"/>
              <a:t> </a:t>
            </a:r>
            <a:r>
              <a:rPr lang="en-US" dirty="0" err="1" smtClean="0"/>
              <a:t>separati</a:t>
            </a:r>
            <a:r>
              <a:rPr lang="en-US" baseline="0" dirty="0" smtClean="0"/>
              <a:t>) </a:t>
            </a:r>
            <a:endParaRPr lang="en-US" dirty="0"/>
          </a:p>
        </c:rich>
      </c:tx>
      <c:layout/>
      <c:overlay val="0"/>
      <c:spPr>
        <a:noFill/>
        <a:ln>
          <a:noFill/>
        </a:ln>
        <a:effectLst/>
      </c:sp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speedtest10!$B$46:$B$66</c:f>
              <c:numCache>
                <c:formatCode>General</c:formatCode>
                <c:ptCount val="21"/>
                <c:pt idx="0">
                  <c:v>0</c:v>
                </c:pt>
                <c:pt idx="1">
                  <c:v>557</c:v>
                </c:pt>
                <c:pt idx="2">
                  <c:v>1063</c:v>
                </c:pt>
                <c:pt idx="3">
                  <c:v>1566</c:v>
                </c:pt>
                <c:pt idx="4">
                  <c:v>2074</c:v>
                </c:pt>
                <c:pt idx="5">
                  <c:v>2579</c:v>
                </c:pt>
                <c:pt idx="6">
                  <c:v>3090</c:v>
                </c:pt>
                <c:pt idx="7">
                  <c:v>3597</c:v>
                </c:pt>
                <c:pt idx="8">
                  <c:v>4099</c:v>
                </c:pt>
                <c:pt idx="9">
                  <c:v>4613</c:v>
                </c:pt>
                <c:pt idx="10">
                  <c:v>5119</c:v>
                </c:pt>
                <c:pt idx="11">
                  <c:v>5624</c:v>
                </c:pt>
                <c:pt idx="12">
                  <c:v>6128</c:v>
                </c:pt>
                <c:pt idx="13">
                  <c:v>6632</c:v>
                </c:pt>
                <c:pt idx="14">
                  <c:v>7147</c:v>
                </c:pt>
                <c:pt idx="15">
                  <c:v>7643</c:v>
                </c:pt>
                <c:pt idx="16">
                  <c:v>8151</c:v>
                </c:pt>
                <c:pt idx="17">
                  <c:v>8448</c:v>
                </c:pt>
                <c:pt idx="18">
                  <c:v>8437</c:v>
                </c:pt>
                <c:pt idx="19">
                  <c:v>8432</c:v>
                </c:pt>
                <c:pt idx="20">
                  <c:v>8421</c:v>
                </c:pt>
              </c:numCache>
            </c:numRef>
          </c:val>
          <c:smooth val="0"/>
          <c:extLst xmlns:c16r2="http://schemas.microsoft.com/office/drawing/2015/06/chart">
            <c:ext xmlns:c16="http://schemas.microsoft.com/office/drawing/2014/chart" uri="{C3380CC4-5D6E-409C-BE32-E72D297353CC}">
              <c16:uniqueId val="{00000000-8CF0-4F35-99F6-AE6B3ECE79BC}"/>
            </c:ext>
          </c:extLst>
        </c:ser>
        <c:ser>
          <c:idx val="1"/>
          <c:order val="1"/>
          <c:tx>
            <c:v>Motor C</c:v>
          </c:tx>
          <c:spPr>
            <a:ln w="28575" cap="rnd">
              <a:solidFill>
                <a:schemeClr val="accent2"/>
              </a:solidFill>
              <a:round/>
            </a:ln>
            <a:effectLst/>
          </c:spPr>
          <c:marker>
            <c:symbol val="none"/>
          </c:marker>
          <c:cat>
            <c:numRef>
              <c:f>speedtest10!$A$46:$A$66</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speedtest10!$C$46:$C$66</c:f>
              <c:numCache>
                <c:formatCode>General</c:formatCode>
                <c:ptCount val="21"/>
                <c:pt idx="0">
                  <c:v>0</c:v>
                </c:pt>
                <c:pt idx="1">
                  <c:v>547</c:v>
                </c:pt>
                <c:pt idx="2">
                  <c:v>1041</c:v>
                </c:pt>
                <c:pt idx="3">
                  <c:v>1538</c:v>
                </c:pt>
                <c:pt idx="4">
                  <c:v>2049</c:v>
                </c:pt>
                <c:pt idx="5">
                  <c:v>2566</c:v>
                </c:pt>
                <c:pt idx="6">
                  <c:v>3082</c:v>
                </c:pt>
                <c:pt idx="7">
                  <c:v>3587</c:v>
                </c:pt>
                <c:pt idx="8">
                  <c:v>4096</c:v>
                </c:pt>
                <c:pt idx="9">
                  <c:v>4579</c:v>
                </c:pt>
                <c:pt idx="10">
                  <c:v>5086</c:v>
                </c:pt>
                <c:pt idx="11">
                  <c:v>5599</c:v>
                </c:pt>
                <c:pt idx="12">
                  <c:v>6107</c:v>
                </c:pt>
                <c:pt idx="13">
                  <c:v>6615</c:v>
                </c:pt>
                <c:pt idx="14">
                  <c:v>7110</c:v>
                </c:pt>
                <c:pt idx="15">
                  <c:v>7613</c:v>
                </c:pt>
                <c:pt idx="16">
                  <c:v>8119</c:v>
                </c:pt>
                <c:pt idx="17">
                  <c:v>8634</c:v>
                </c:pt>
                <c:pt idx="18">
                  <c:v>8870</c:v>
                </c:pt>
                <c:pt idx="19">
                  <c:v>8861</c:v>
                </c:pt>
                <c:pt idx="20">
                  <c:v>8849</c:v>
                </c:pt>
              </c:numCache>
            </c:numRef>
          </c:val>
          <c:smooth val="0"/>
          <c:extLst xmlns:c16r2="http://schemas.microsoft.com/office/drawing/2015/06/chart">
            <c:ext xmlns:c16="http://schemas.microsoft.com/office/drawing/2014/chart" uri="{C3380CC4-5D6E-409C-BE32-E72D297353CC}">
              <c16:uniqueId val="{00000001-8CF0-4F35-99F6-AE6B3ECE79BC}"/>
            </c:ext>
          </c:extLst>
        </c:ser>
        <c:dLbls>
          <c:showLegendKey val="0"/>
          <c:showVal val="0"/>
          <c:showCatName val="0"/>
          <c:showSerName val="0"/>
          <c:showPercent val="0"/>
          <c:showBubbleSize val="0"/>
        </c:dLbls>
        <c:marker val="1"/>
        <c:smooth val="0"/>
        <c:axId val="101481856"/>
        <c:axId val="101491840"/>
      </c:lineChart>
      <c:catAx>
        <c:axId val="10148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1491840"/>
        <c:crosses val="autoZero"/>
        <c:auto val="1"/>
        <c:lblAlgn val="ctr"/>
        <c:lblOffset val="100"/>
        <c:noMultiLvlLbl val="0"/>
      </c:catAx>
      <c:valAx>
        <c:axId val="101491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1481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err="1" smtClean="0"/>
              <a:t>Motori</a:t>
            </a:r>
            <a:r>
              <a:rPr lang="en-US" dirty="0" smtClean="0"/>
              <a:t> </a:t>
            </a:r>
            <a:r>
              <a:rPr lang="en-US" dirty="0" err="1" smtClean="0"/>
              <a:t>sincronizzati</a:t>
            </a:r>
            <a:r>
              <a:rPr lang="en-US" dirty="0" smtClean="0"/>
              <a:t> </a:t>
            </a:r>
            <a:r>
              <a:rPr lang="en-US" baseline="0" dirty="0" smtClean="0"/>
              <a:t>(</a:t>
            </a:r>
            <a:r>
              <a:rPr lang="en-US" baseline="0" dirty="0" err="1" smtClean="0"/>
              <a:t>Blocco</a:t>
            </a:r>
            <a:r>
              <a:rPr lang="en-US" baseline="0" dirty="0" smtClean="0"/>
              <a:t> Move Steering)</a:t>
            </a:r>
            <a:endParaRPr lang="en-US" dirty="0"/>
          </a:p>
        </c:rich>
      </c:tx>
      <c:layout/>
      <c:overlay val="0"/>
      <c:spPr>
        <a:noFill/>
        <a:ln>
          <a:noFill/>
        </a:ln>
        <a:effectLst/>
      </c:spPr>
    </c:title>
    <c:autoTitleDeleted val="0"/>
    <c:plotArea>
      <c:layout/>
      <c:lineChart>
        <c:grouping val="standard"/>
        <c:varyColors val="0"/>
        <c:ser>
          <c:idx val="0"/>
          <c:order val="0"/>
          <c:tx>
            <c:v>Motor B</c:v>
          </c:tx>
          <c:spPr>
            <a:ln w="28575" cap="rnd">
              <a:solidFill>
                <a:schemeClr val="accent1"/>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speedtest10!$B$112:$B$132</c:f>
              <c:numCache>
                <c:formatCode>General</c:formatCode>
                <c:ptCount val="21"/>
                <c:pt idx="0">
                  <c:v>0</c:v>
                </c:pt>
                <c:pt idx="1">
                  <c:v>549</c:v>
                </c:pt>
                <c:pt idx="2">
                  <c:v>1061</c:v>
                </c:pt>
                <c:pt idx="3">
                  <c:v>1572</c:v>
                </c:pt>
                <c:pt idx="4">
                  <c:v>2073</c:v>
                </c:pt>
                <c:pt idx="5">
                  <c:v>2579</c:v>
                </c:pt>
                <c:pt idx="6">
                  <c:v>3085</c:v>
                </c:pt>
                <c:pt idx="7">
                  <c:v>3599</c:v>
                </c:pt>
                <c:pt idx="8">
                  <c:v>4104</c:v>
                </c:pt>
                <c:pt idx="9">
                  <c:v>4613</c:v>
                </c:pt>
                <c:pt idx="10">
                  <c:v>5116</c:v>
                </c:pt>
                <c:pt idx="11">
                  <c:v>5618</c:v>
                </c:pt>
                <c:pt idx="12">
                  <c:v>6125</c:v>
                </c:pt>
                <c:pt idx="13">
                  <c:v>6635</c:v>
                </c:pt>
                <c:pt idx="14">
                  <c:v>7145</c:v>
                </c:pt>
                <c:pt idx="15">
                  <c:v>7651</c:v>
                </c:pt>
                <c:pt idx="16">
                  <c:v>8106</c:v>
                </c:pt>
                <c:pt idx="17">
                  <c:v>8150</c:v>
                </c:pt>
                <c:pt idx="18">
                  <c:v>8125</c:v>
                </c:pt>
                <c:pt idx="19">
                  <c:v>8103</c:v>
                </c:pt>
                <c:pt idx="20">
                  <c:v>8107</c:v>
                </c:pt>
              </c:numCache>
            </c:numRef>
          </c:val>
          <c:smooth val="0"/>
          <c:extLst xmlns:c16r2="http://schemas.microsoft.com/office/drawing/2015/06/chart">
            <c:ext xmlns:c16="http://schemas.microsoft.com/office/drawing/2014/chart" uri="{C3380CC4-5D6E-409C-BE32-E72D297353CC}">
              <c16:uniqueId val="{00000000-8469-4867-A9BB-6D1257E8D5E3}"/>
            </c:ext>
          </c:extLst>
        </c:ser>
        <c:ser>
          <c:idx val="1"/>
          <c:order val="1"/>
          <c:tx>
            <c:v>Motor C</c:v>
          </c:tx>
          <c:spPr>
            <a:ln w="28575" cap="rnd">
              <a:solidFill>
                <a:schemeClr val="accent2"/>
              </a:solidFill>
              <a:round/>
            </a:ln>
            <a:effectLst/>
          </c:spPr>
          <c:marker>
            <c:symbol val="none"/>
          </c:marker>
          <c:cat>
            <c:numRef>
              <c:f>speedtest10!$A$112:$A$132</c:f>
              <c:numCache>
                <c:formatCode>General</c:formatCode>
                <c:ptCount val="21"/>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numCache>
            </c:numRef>
          </c:cat>
          <c:val>
            <c:numRef>
              <c:f>speedtest10!$C$112:$C$132</c:f>
              <c:numCache>
                <c:formatCode>General</c:formatCode>
                <c:ptCount val="21"/>
                <c:pt idx="0">
                  <c:v>0</c:v>
                </c:pt>
                <c:pt idx="1">
                  <c:v>579</c:v>
                </c:pt>
                <c:pt idx="2">
                  <c:v>1037</c:v>
                </c:pt>
                <c:pt idx="3">
                  <c:v>1547</c:v>
                </c:pt>
                <c:pt idx="4">
                  <c:v>2059</c:v>
                </c:pt>
                <c:pt idx="5">
                  <c:v>2565</c:v>
                </c:pt>
                <c:pt idx="6">
                  <c:v>3078</c:v>
                </c:pt>
                <c:pt idx="7">
                  <c:v>3585</c:v>
                </c:pt>
                <c:pt idx="8">
                  <c:v>4096</c:v>
                </c:pt>
                <c:pt idx="9">
                  <c:v>4580</c:v>
                </c:pt>
                <c:pt idx="10">
                  <c:v>5090</c:v>
                </c:pt>
                <c:pt idx="11">
                  <c:v>5599</c:v>
                </c:pt>
                <c:pt idx="12">
                  <c:v>6107</c:v>
                </c:pt>
                <c:pt idx="13">
                  <c:v>6611</c:v>
                </c:pt>
                <c:pt idx="14">
                  <c:v>7106</c:v>
                </c:pt>
                <c:pt idx="15">
                  <c:v>7616</c:v>
                </c:pt>
                <c:pt idx="16">
                  <c:v>8082</c:v>
                </c:pt>
                <c:pt idx="17">
                  <c:v>8184</c:v>
                </c:pt>
                <c:pt idx="18">
                  <c:v>8156</c:v>
                </c:pt>
                <c:pt idx="19">
                  <c:v>8135</c:v>
                </c:pt>
                <c:pt idx="20">
                  <c:v>8132</c:v>
                </c:pt>
              </c:numCache>
            </c:numRef>
          </c:val>
          <c:smooth val="0"/>
          <c:extLst xmlns:c16r2="http://schemas.microsoft.com/office/drawing/2015/06/chart">
            <c:ext xmlns:c16="http://schemas.microsoft.com/office/drawing/2014/chart" uri="{C3380CC4-5D6E-409C-BE32-E72D297353CC}">
              <c16:uniqueId val="{00000001-8469-4867-A9BB-6D1257E8D5E3}"/>
            </c:ext>
          </c:extLst>
        </c:ser>
        <c:dLbls>
          <c:showLegendKey val="0"/>
          <c:showVal val="0"/>
          <c:showCatName val="0"/>
          <c:showSerName val="0"/>
          <c:showPercent val="0"/>
          <c:showBubbleSize val="0"/>
        </c:dLbls>
        <c:marker val="1"/>
        <c:smooth val="0"/>
        <c:axId val="101792384"/>
        <c:axId val="101794176"/>
      </c:lineChart>
      <c:catAx>
        <c:axId val="10179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1794176"/>
        <c:crosses val="autoZero"/>
        <c:auto val="1"/>
        <c:lblAlgn val="ctr"/>
        <c:lblOffset val="100"/>
        <c:noMultiLvlLbl val="0"/>
      </c:catAx>
      <c:valAx>
        <c:axId val="101794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017923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0FA3B4-5499-9244-86B5-B0871A9DDD84}" type="datetimeFigureOut">
              <a:rPr lang="en-US" smtClean="0"/>
              <a:t>4/17/2018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FB77E-72D5-284D-AE7A-D8D155D764C9}" type="slidenum">
              <a:rPr lang="en-US" smtClean="0"/>
              <a:t>‹N›</a:t>
            </a:fld>
            <a:endParaRPr lang="en-US"/>
          </a:p>
        </p:txBody>
      </p:sp>
    </p:spTree>
    <p:extLst>
      <p:ext uri="{BB962C8B-B14F-4D97-AF65-F5344CB8AC3E}">
        <p14:creationId xmlns:p14="http://schemas.microsoft.com/office/powerpoint/2010/main" val="3592103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4/17/2018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‹N›</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27615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15</a:t>
            </a:fld>
            <a:endParaRPr lang="en-US"/>
          </a:p>
        </p:txBody>
      </p:sp>
    </p:spTree>
    <p:extLst>
      <p:ext uri="{BB962C8B-B14F-4D97-AF65-F5344CB8AC3E}">
        <p14:creationId xmlns:p14="http://schemas.microsoft.com/office/powerpoint/2010/main" val="497072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73553" y="471740"/>
            <a:ext cx="4857665" cy="2001435"/>
          </a:xfrm>
          <a:ln>
            <a:noFill/>
          </a:ln>
        </p:spPr>
        <p:txBody>
          <a:bodyPr anchor="b">
            <a:normAutofit/>
          </a:bodyPr>
          <a:lstStyle>
            <a:lvl1pPr algn="l">
              <a:lnSpc>
                <a:spcPct val="85000"/>
              </a:lnSpc>
              <a:defRPr sz="54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C7DC5F7-9378-48A9-9B8A-1B4F74F5283B}"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‹N›</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userDrawn="1"/>
        </p:nvSpPr>
        <p:spPr>
          <a:xfrm>
            <a:off x="1481621" y="5931894"/>
            <a:ext cx="2391085" cy="369332"/>
          </a:xfrm>
          <a:prstGeom prst="rect">
            <a:avLst/>
          </a:prstGeom>
          <a:noFill/>
        </p:spPr>
        <p:txBody>
          <a:bodyPr wrap="square" rtlCol="0">
            <a:spAutoFit/>
          </a:bodyPr>
          <a:lstStyle/>
          <a:p>
            <a:r>
              <a:rPr lang="en-US" dirty="0"/>
              <a:t>By </a:t>
            </a:r>
            <a:r>
              <a:rPr lang="en-US"/>
              <a:t>Droids Robotics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036" y="4938756"/>
            <a:ext cx="1317585" cy="1260490"/>
          </a:xfrm>
          <a:prstGeom prst="rect">
            <a:avLst/>
          </a:prstGeom>
        </p:spPr>
      </p:pic>
      <p:pic>
        <p:nvPicPr>
          <p:cNvPr id="15" name="Picture 14" descr="EV3Lessons.com"/>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22605" y="409394"/>
            <a:ext cx="3487140" cy="129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44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54D4DD-AB58-4CB9-ADF0-B211695FBEC0}"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315268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45915-F8CB-4DB8-8321-3A5A3A0BC863}"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45185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96279" y="154094"/>
            <a:ext cx="3853207" cy="1870649"/>
          </a:xfrm>
          <a:ln>
            <a:noFill/>
          </a:ln>
        </p:spPr>
        <p:txBody>
          <a:bodyPr anchor="ctr">
            <a:normAutofit/>
          </a:bodyPr>
          <a:lstStyle>
            <a:lvl1pPr algn="l">
              <a:lnSpc>
                <a:spcPct val="85000"/>
              </a:lnSpc>
              <a:defRPr sz="4000" spc="-50" baseline="0">
                <a:solidFill>
                  <a:schemeClr val="tx1">
                    <a:lumMod val="85000"/>
                    <a:lumOff val="15000"/>
                  </a:schemeClr>
                </a:solidFill>
              </a:defRPr>
            </a:lvl1pPr>
          </a:lstStyle>
          <a:p>
            <a:r>
              <a:rPr lang="en-US" dirty="0"/>
              <a:t>INTERMEDIATE PROGRAMMING LESSON</a:t>
            </a:r>
          </a:p>
        </p:txBody>
      </p:sp>
      <p:sp>
        <p:nvSpPr>
          <p:cNvPr id="3" name="Subtitle 2"/>
          <p:cNvSpPr>
            <a:spLocks noGrp="1"/>
          </p:cNvSpPr>
          <p:nvPr>
            <p:ph type="subTitle" idx="1"/>
          </p:nvPr>
        </p:nvSpPr>
        <p:spPr>
          <a:xfrm>
            <a:off x="1548051" y="3452894"/>
            <a:ext cx="6004883" cy="401411"/>
          </a:xfrm>
        </p:spPr>
        <p:txBody>
          <a:bodyPr lIns="91440" rIns="91440">
            <a:normAutofit/>
          </a:bodyPr>
          <a:lstStyle>
            <a:lvl1pPr marL="0" indent="0" algn="ctr">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5AF687-C4D7-4FB1-9F73-10E5DE288CB9}"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7F5CE407-6216-4202-80E4-A30DC2F709B2}" type="slidenum">
              <a:rPr lang="en-US" smtClean="0"/>
              <a:t>‹N›</a:t>
            </a:fld>
            <a:endParaRPr lang="en-US"/>
          </a:p>
        </p:txBody>
      </p:sp>
      <p:cxnSp>
        <p:nvCxnSpPr>
          <p:cNvPr id="9" name="Straight Connector 8"/>
          <p:cNvCxnSpPr/>
          <p:nvPr/>
        </p:nvCxnSpPr>
        <p:spPr>
          <a:xfrm>
            <a:off x="905744" y="3854305"/>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p:cNvSpPr txBox="1"/>
          <p:nvPr/>
        </p:nvSpPr>
        <p:spPr>
          <a:xfrm>
            <a:off x="2363695" y="3959525"/>
            <a:ext cx="4373593" cy="369332"/>
          </a:xfrm>
          <a:prstGeom prst="rect">
            <a:avLst/>
          </a:prstGeom>
          <a:noFill/>
        </p:spPr>
        <p:txBody>
          <a:bodyPr wrap="square" rtlCol="0">
            <a:spAutoFit/>
          </a:bodyPr>
          <a:lstStyle/>
          <a:p>
            <a:pPr algn="ctr"/>
            <a:r>
              <a:rPr lang="en-US" dirty="0">
                <a:latin typeface="+mj-lt"/>
              </a:rPr>
              <a:t>By</a:t>
            </a:r>
            <a:r>
              <a:rPr lang="en-US" baseline="0" dirty="0">
                <a:latin typeface="+mj-lt"/>
              </a:rPr>
              <a:t> Sanjay and Arvind Seshan</a:t>
            </a:r>
            <a:endParaRPr lang="en-US" dirty="0">
              <a:latin typeface="+mj-lt"/>
            </a:endParaRPr>
          </a:p>
        </p:txBody>
      </p:sp>
      <p:pic>
        <p:nvPicPr>
          <p:cNvPr id="1026" name="Picture 2" descr="EV3Lesso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687" y="139554"/>
            <a:ext cx="5075507" cy="18851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9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C9573-3E55-4CB5-8800-C16E44609200}"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2008864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E3C695D-31FD-43C8-9938-27132501972D}"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‹N›</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946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E5DDB5-6B40-4658-827D-56030CA4CCA2}" type="datetime1">
              <a:rPr lang="en-US" smtClean="0"/>
              <a:t>4/17/2018</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61797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10442B-8514-412A-9A4B-198260ABA3CC}" type="datetime1">
              <a:rPr lang="en-US" smtClean="0"/>
              <a:t>4/17/2018</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231362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DBDFD5-8481-4052-AF94-FE30434E40ED}" type="datetime1">
              <a:rPr lang="en-US" smtClean="0"/>
              <a:t>4/17/2018</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3951911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89E596B-D0AC-4CF7-980B-F519C952B4FB}" type="datetime1">
              <a:rPr lang="en-US" smtClean="0"/>
              <a:t>4/17/2018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081602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EF864C-20A3-41C2-A8DD-AE0BB96B06E9}" type="datetime1">
              <a:rPr lang="en-US" smtClean="0"/>
              <a:t>4/17/2018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‹N›</a:t>
            </a:fld>
            <a:endParaRPr lang="en-US"/>
          </a:p>
        </p:txBody>
      </p:sp>
    </p:spTree>
    <p:extLst>
      <p:ext uri="{BB962C8B-B14F-4D97-AF65-F5344CB8AC3E}">
        <p14:creationId xmlns:p14="http://schemas.microsoft.com/office/powerpoint/2010/main" val="1719088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8F9ADF-92E6-4695-AF7E-0145B1E9CF9C}"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336918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CDFDF2-7060-496D-B18B-201EABFFEA35}" type="datetime1">
              <a:rPr lang="en-US" smtClean="0"/>
              <a:t>4/17/2018</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678125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8D23D8-AD2C-47FD-A10C-DB757D65543A}"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04841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B2FC6E-E074-43AE-BFCF-2C6C1F8B676B}"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50412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590FE5-4FC1-4846-B79D-03125765ED07}" type="datetime1">
              <a:rPr lang="en-US" smtClean="0"/>
              <a:t>4/17/2018</a:t>
            </a:fld>
            <a:endParaRPr lang="en-US"/>
          </a:p>
        </p:txBody>
      </p:sp>
      <p:sp>
        <p:nvSpPr>
          <p:cNvPr id="5" name="Footer Placeholder 4"/>
          <p:cNvSpPr>
            <a:spLocks noGrp="1"/>
          </p:cNvSpPr>
          <p:nvPr>
            <p:ph type="ftr" sz="quarter" idx="11"/>
          </p:nvPr>
        </p:nvSpPr>
        <p:spPr/>
        <p:txBody>
          <a:bodyPr/>
          <a:lstStyle/>
          <a:p>
            <a:r>
              <a:rPr lang="en-US"/>
              <a:t>© 2015 EV3Lessons.com, Last edit 7/06/2016</a:t>
            </a:r>
          </a:p>
        </p:txBody>
      </p:sp>
      <p:sp>
        <p:nvSpPr>
          <p:cNvPr id="6" name="Slide Number Placeholder 5"/>
          <p:cNvSpPr>
            <a:spLocks noGrp="1"/>
          </p:cNvSpPr>
          <p:nvPr>
            <p:ph type="sldNum" sz="quarter" idx="12"/>
          </p:nvPr>
        </p:nvSpPr>
        <p:spPr/>
        <p:txBody>
          <a:bodyPr/>
          <a:lstStyle/>
          <a:p>
            <a:fld id="{162F1D00-BD13-4404-86B0-79703945A0A7}" type="slidenum">
              <a:rPr lang="en-US" smtClean="0"/>
              <a:t>‹N›</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D015E9-90F3-4941-86D5-3468D67C25B1}" type="datetime1">
              <a:rPr lang="en-US" smtClean="0"/>
              <a:t>4/17/2018</a:t>
            </a:fld>
            <a:endParaRPr lang="en-US"/>
          </a:p>
        </p:txBody>
      </p:sp>
      <p:sp>
        <p:nvSpPr>
          <p:cNvPr id="6" name="Footer Placeholder 5"/>
          <p:cNvSpPr>
            <a:spLocks noGrp="1"/>
          </p:cNvSpPr>
          <p:nvPr>
            <p:ph type="ftr" sz="quarter" idx="11"/>
          </p:nvPr>
        </p:nvSpPr>
        <p:spPr/>
        <p:txBody>
          <a:bodyPr/>
          <a:lstStyle/>
          <a:p>
            <a:r>
              <a:rPr lang="en-US"/>
              <a:t>© 2015 EV3Lessons.com, Last edit 7/06/2016</a:t>
            </a:r>
            <a:endParaRPr lang="en-US" dirty="0"/>
          </a:p>
        </p:txBody>
      </p:sp>
      <p:sp>
        <p:nvSpPr>
          <p:cNvPr id="7" name="Slide Number Placeholder 6"/>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57160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5828A8-11CF-4129-BB88-7E322124C33B}" type="datetime1">
              <a:rPr lang="en-US" smtClean="0"/>
              <a:t>4/17/2018</a:t>
            </a:fld>
            <a:endParaRPr lang="en-US"/>
          </a:p>
        </p:txBody>
      </p:sp>
      <p:sp>
        <p:nvSpPr>
          <p:cNvPr id="8" name="Footer Placeholder 7"/>
          <p:cNvSpPr>
            <a:spLocks noGrp="1"/>
          </p:cNvSpPr>
          <p:nvPr>
            <p:ph type="ftr" sz="quarter" idx="11"/>
          </p:nvPr>
        </p:nvSpPr>
        <p:spPr/>
        <p:txBody>
          <a:body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64847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BDABC4-AC0F-471B-8101-4C9A8123FA03}" type="datetime1">
              <a:rPr lang="en-US" smtClean="0"/>
              <a:t>4/17/2018</a:t>
            </a:fld>
            <a:endParaRPr lang="en-US"/>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41017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47F905B-B5A4-4EB3-965A-DA3B55A9BBEA}" type="datetime1">
              <a:rPr lang="en-US" smtClean="0"/>
              <a:t>4/17/2018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2015 EV3Lessons.com, Last edit 7/06/2016</a:t>
            </a:r>
          </a:p>
        </p:txBody>
      </p:sp>
      <p:sp>
        <p:nvSpPr>
          <p:cNvPr id="9" name="Slide Number Placeholder 8"/>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86352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06B7914-38C7-4797-9CBA-6CA005449008}" type="datetime1">
              <a:rPr lang="en-US" smtClean="0"/>
              <a:t>4/17/2018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 2015 EV3Lessons.com, Last edit 7/06/2016</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5CE407-6216-4202-80E4-A30DC2F709B2}" type="slidenum">
              <a:rPr lang="en-US" smtClean="0"/>
              <a:t>‹N›</a:t>
            </a:fld>
            <a:endParaRPr lang="en-US"/>
          </a:p>
        </p:txBody>
      </p:sp>
    </p:spTree>
    <p:extLst>
      <p:ext uri="{BB962C8B-B14F-4D97-AF65-F5344CB8AC3E}">
        <p14:creationId xmlns:p14="http://schemas.microsoft.com/office/powerpoint/2010/main" val="163964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63E25E-3A68-4428-98C7-509CF87593DB}" type="datetime1">
              <a:rPr lang="en-US" smtClean="0"/>
              <a:t>4/17/2018</a:t>
            </a:fld>
            <a:endParaRPr lang="en-US"/>
          </a:p>
        </p:txBody>
      </p:sp>
      <p:sp>
        <p:nvSpPr>
          <p:cNvPr id="6" name="Footer Placeholder 5"/>
          <p:cNvSpPr>
            <a:spLocks noGrp="1"/>
          </p:cNvSpPr>
          <p:nvPr>
            <p:ph type="ftr" sz="quarter" idx="11"/>
          </p:nvPr>
        </p:nvSpPr>
        <p:spPr/>
        <p:txBody>
          <a:bodyPr/>
          <a:lstStyle/>
          <a:p>
            <a:r>
              <a:rPr lang="en-US"/>
              <a:t>© 2015 EV3Lessons.com, Last edit 7/06/2016</a:t>
            </a:r>
          </a:p>
        </p:txBody>
      </p:sp>
      <p:sp>
        <p:nvSpPr>
          <p:cNvPr id="7" name="Slide Number Placeholder 6"/>
          <p:cNvSpPr>
            <a:spLocks noGrp="1"/>
          </p:cNvSpPr>
          <p:nvPr>
            <p:ph type="sldNum" sz="quarter" idx="12"/>
          </p:nvPr>
        </p:nvSpPr>
        <p:spPr/>
        <p:txBody>
          <a:bodyPr/>
          <a:lstStyle/>
          <a:p>
            <a:fld id="{4382A7F7-08BF-4252-8141-63FB96055BBB}" type="slidenum">
              <a:rPr lang="en-US" smtClean="0"/>
              <a:t>‹N›</a:t>
            </a:fld>
            <a:endParaRPr lang="en-US"/>
          </a:p>
        </p:txBody>
      </p:sp>
    </p:spTree>
    <p:extLst>
      <p:ext uri="{BB962C8B-B14F-4D97-AF65-F5344CB8AC3E}">
        <p14:creationId xmlns:p14="http://schemas.microsoft.com/office/powerpoint/2010/main" val="1456081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75574D5-D306-462E-8C77-F87E3E6DB553}" type="datetime1">
              <a:rPr lang="en-US" smtClean="0"/>
              <a:t>4/17/2018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‹N›</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88975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4487333" cy="923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7874" y="287088"/>
            <a:ext cx="8596812" cy="87405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27874" y="1505616"/>
            <a:ext cx="8596811" cy="4654528"/>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A079C05B-A2E6-4338-B2C4-D94E492A520D}" type="datetime1">
              <a:rPr lang="en-US" smtClean="0"/>
              <a:t>4/17/2018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2015 EV3Lessons.com, Last edit 7/06/2016</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82A7F7-08BF-4252-8141-63FB96055BBB}" type="slidenum">
              <a:rPr lang="en-US" smtClean="0"/>
              <a:t>‹N›</a:t>
            </a:fld>
            <a:endParaRPr lang="en-US"/>
          </a:p>
        </p:txBody>
      </p:sp>
      <p:cxnSp>
        <p:nvCxnSpPr>
          <p:cNvPr id="10" name="Straight Connector 9"/>
          <p:cNvCxnSpPr/>
          <p:nvPr/>
        </p:nvCxnSpPr>
        <p:spPr>
          <a:xfrm flipV="1">
            <a:off x="227874" y="1335314"/>
            <a:ext cx="8596811"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4487333" y="6334315"/>
            <a:ext cx="4656667" cy="923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97563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7.png"/><Relationship Id="rId5" Type="http://schemas.openxmlformats.org/officeDocument/2006/relationships/slideLayout" Target="../slideLayouts/slideLayout13.xml"/><Relationship Id="rId4" Type="http://schemas.openxmlformats.org/officeDocument/2006/relationships/video" Target="../media/media4.mp4"/></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hyperlink" Target="http://www.ev3lessons.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slideLayout" Target="../slideLayouts/slideLayout13.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LEZIONI INTERMEDIE</a:t>
            </a:r>
            <a:endParaRPr lang="en-US" dirty="0"/>
          </a:p>
        </p:txBody>
      </p:sp>
      <p:sp>
        <p:nvSpPr>
          <p:cNvPr id="3" name="Subtitle 2"/>
          <p:cNvSpPr>
            <a:spLocks noGrp="1"/>
          </p:cNvSpPr>
          <p:nvPr>
            <p:ph type="subTitle" idx="1"/>
          </p:nvPr>
        </p:nvSpPr>
        <p:spPr>
          <a:xfrm>
            <a:off x="819807" y="2838203"/>
            <a:ext cx="7535917" cy="1055269"/>
          </a:xfrm>
        </p:spPr>
        <p:txBody>
          <a:bodyPr>
            <a:normAutofit fontScale="85000" lnSpcReduction="10000"/>
          </a:bodyPr>
          <a:lstStyle/>
          <a:p>
            <a:r>
              <a:rPr lang="en-US" dirty="0" err="1" smtClean="0"/>
              <a:t>DifferentI</a:t>
            </a:r>
            <a:r>
              <a:rPr lang="en-US" dirty="0" smtClean="0"/>
              <a:t> MODALIT</a:t>
            </a:r>
            <a:r>
              <a:rPr lang="en-US" dirty="0" smtClean="0">
                <a:latin typeface="Calibri"/>
                <a:cs typeface="Calibri"/>
              </a:rPr>
              <a:t>À DI MOVIMENTO</a:t>
            </a:r>
            <a:r>
              <a:rPr lang="en-US" dirty="0" smtClean="0"/>
              <a:t>:</a:t>
            </a:r>
            <a:endParaRPr lang="en-US" dirty="0"/>
          </a:p>
          <a:p>
            <a:r>
              <a:rPr lang="en-US" dirty="0" smtClean="0"/>
              <a:t>SINCRONIZZAZIONE, REGOLAZIONE DELLA POTENZA, ACCELERAZIONE E DECELERAZIONE (Ramp </a:t>
            </a:r>
            <a:r>
              <a:rPr lang="en-US" dirty="0"/>
              <a:t>UP &amp; </a:t>
            </a:r>
            <a:r>
              <a:rPr lang="en-US" dirty="0" smtClean="0"/>
              <a:t>down)</a:t>
            </a:r>
            <a:endParaRPr lang="en-US" dirty="0"/>
          </a:p>
          <a:p>
            <a:endParaRPr lang="en-US" dirty="0"/>
          </a:p>
          <a:p>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523" t="17619" r="3095" b="25000"/>
          <a:stretch/>
        </p:blipFill>
        <p:spPr>
          <a:xfrm>
            <a:off x="3711108" y="4592409"/>
            <a:ext cx="1700816" cy="1056435"/>
          </a:xfrm>
          <a:prstGeom prst="rect">
            <a:avLst/>
          </a:prstGeom>
        </p:spPr>
      </p:pic>
    </p:spTree>
    <p:extLst>
      <p:ext uri="{BB962C8B-B14F-4D97-AF65-F5344CB8AC3E}">
        <p14:creationId xmlns:p14="http://schemas.microsoft.com/office/powerpoint/2010/main" val="1940248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Dati</a:t>
            </a:r>
            <a:r>
              <a:rPr lang="en-US" dirty="0" smtClean="0"/>
              <a:t>: </a:t>
            </a:r>
            <a:r>
              <a:rPr lang="en-US" dirty="0" err="1"/>
              <a:t>A</a:t>
            </a:r>
            <a:r>
              <a:rPr lang="en-US" dirty="0" err="1" smtClean="0"/>
              <a:t>ccelerazione</a:t>
            </a:r>
            <a:r>
              <a:rPr lang="en-US" dirty="0" smtClean="0"/>
              <a:t>/</a:t>
            </a:r>
            <a:r>
              <a:rPr lang="en-US" dirty="0" err="1" smtClean="0"/>
              <a:t>Decelerazione</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6" name="Picture 5"/>
          <p:cNvPicPr>
            <a:picLocks noChangeAspect="1"/>
          </p:cNvPicPr>
          <p:nvPr/>
        </p:nvPicPr>
        <p:blipFill>
          <a:blip r:embed="rId2"/>
          <a:stretch>
            <a:fillRect/>
          </a:stretch>
        </p:blipFill>
        <p:spPr>
          <a:xfrm>
            <a:off x="278673" y="1596054"/>
            <a:ext cx="4242526" cy="2199978"/>
          </a:xfrm>
          <a:prstGeom prst="rect">
            <a:avLst/>
          </a:prstGeom>
        </p:spPr>
      </p:pic>
      <p:sp>
        <p:nvSpPr>
          <p:cNvPr id="7" name="TextBox 6"/>
          <p:cNvSpPr txBox="1"/>
          <p:nvPr/>
        </p:nvSpPr>
        <p:spPr>
          <a:xfrm>
            <a:off x="6333941" y="4193195"/>
            <a:ext cx="2075421" cy="369332"/>
          </a:xfrm>
          <a:prstGeom prst="rect">
            <a:avLst/>
          </a:prstGeom>
          <a:noFill/>
        </p:spPr>
        <p:txBody>
          <a:bodyPr wrap="square" rtlCol="0">
            <a:spAutoFit/>
          </a:bodyPr>
          <a:lstStyle/>
          <a:p>
            <a:r>
              <a:rPr lang="en-US" dirty="0" err="1" smtClean="0"/>
              <a:t>Muovi</a:t>
            </a:r>
            <a:r>
              <a:rPr lang="en-US" dirty="0" smtClean="0"/>
              <a:t> + </a:t>
            </a:r>
            <a:r>
              <a:rPr lang="en-US" dirty="0" err="1" smtClean="0"/>
              <a:t>aspetta</a:t>
            </a:r>
            <a:endParaRPr lang="en-US" dirty="0"/>
          </a:p>
        </p:txBody>
      </p:sp>
      <p:sp>
        <p:nvSpPr>
          <p:cNvPr id="10" name="TextBox 9"/>
          <p:cNvSpPr txBox="1"/>
          <p:nvPr/>
        </p:nvSpPr>
        <p:spPr>
          <a:xfrm>
            <a:off x="4197802" y="5338963"/>
            <a:ext cx="2884871" cy="369332"/>
          </a:xfrm>
          <a:prstGeom prst="rect">
            <a:avLst/>
          </a:prstGeom>
          <a:noFill/>
        </p:spPr>
        <p:txBody>
          <a:bodyPr wrap="square" rtlCol="0">
            <a:spAutoFit/>
          </a:bodyPr>
          <a:lstStyle/>
          <a:p>
            <a:r>
              <a:rPr lang="en-US" dirty="0" err="1" smtClean="0"/>
              <a:t>Muovi</a:t>
            </a:r>
            <a:r>
              <a:rPr lang="en-US" dirty="0" smtClean="0"/>
              <a:t> per2 </a:t>
            </a:r>
            <a:r>
              <a:rPr lang="en-US" dirty="0" err="1" smtClean="0"/>
              <a:t>rotazioni</a:t>
            </a:r>
            <a:endParaRPr lang="en-US" dirty="0"/>
          </a:p>
        </p:txBody>
      </p:sp>
      <p:sp>
        <p:nvSpPr>
          <p:cNvPr id="11" name="TextBox 10"/>
          <p:cNvSpPr txBox="1"/>
          <p:nvPr/>
        </p:nvSpPr>
        <p:spPr>
          <a:xfrm>
            <a:off x="4667343" y="1596054"/>
            <a:ext cx="4157343" cy="2308324"/>
          </a:xfrm>
          <a:prstGeom prst="rect">
            <a:avLst/>
          </a:prstGeom>
          <a:noFill/>
        </p:spPr>
        <p:txBody>
          <a:bodyPr wrap="square" rtlCol="0">
            <a:spAutoFit/>
          </a:bodyPr>
          <a:lstStyle/>
          <a:p>
            <a:r>
              <a:rPr lang="en-US" dirty="0" err="1" smtClean="0"/>
              <a:t>Muovi</a:t>
            </a:r>
            <a:r>
              <a:rPr lang="en-US" dirty="0" smtClean="0"/>
              <a:t> per 2 </a:t>
            </a:r>
            <a:r>
              <a:rPr lang="en-US" dirty="0" err="1" smtClean="0"/>
              <a:t>rotazioni</a:t>
            </a:r>
            <a:r>
              <a:rPr lang="en-US" dirty="0" smtClean="0"/>
              <a:t> (</a:t>
            </a:r>
            <a:r>
              <a:rPr lang="en-US" dirty="0" err="1" smtClean="0"/>
              <a:t>linea</a:t>
            </a:r>
            <a:r>
              <a:rPr lang="en-US" dirty="0" smtClean="0"/>
              <a:t> </a:t>
            </a:r>
            <a:r>
              <a:rPr lang="en-US" dirty="0" err="1" smtClean="0"/>
              <a:t>verde</a:t>
            </a:r>
            <a:r>
              <a:rPr lang="en-US" dirty="0" smtClean="0"/>
              <a:t>) </a:t>
            </a:r>
            <a:r>
              <a:rPr lang="it-IT" dirty="0" smtClean="0"/>
              <a:t>comprende una accelerazione e una decelerazione per </a:t>
            </a:r>
            <a:r>
              <a:rPr lang="it-IT" dirty="0"/>
              <a:t>fermarsi </a:t>
            </a:r>
            <a:r>
              <a:rPr lang="it-IT" dirty="0" smtClean="0"/>
              <a:t>dolcemente dopo </a:t>
            </a:r>
            <a:r>
              <a:rPr lang="it-IT" dirty="0"/>
              <a:t>2 rotazioni</a:t>
            </a:r>
            <a:r>
              <a:rPr lang="en-US" dirty="0" smtClean="0"/>
              <a:t>.</a:t>
            </a:r>
            <a:endParaRPr lang="en-US" dirty="0"/>
          </a:p>
          <a:p>
            <a:r>
              <a:rPr lang="en-US" dirty="0" err="1" smtClean="0"/>
              <a:t>Muovi</a:t>
            </a:r>
            <a:r>
              <a:rPr lang="en-US" dirty="0" smtClean="0"/>
              <a:t> </a:t>
            </a:r>
            <a:r>
              <a:rPr lang="en-US" dirty="0"/>
              <a:t>+ </a:t>
            </a:r>
            <a:r>
              <a:rPr lang="en-US" dirty="0" err="1" smtClean="0"/>
              <a:t>aspetta</a:t>
            </a:r>
            <a:r>
              <a:rPr lang="en-US" dirty="0" smtClean="0"/>
              <a:t> (</a:t>
            </a:r>
            <a:r>
              <a:rPr lang="en-US" dirty="0" err="1" smtClean="0"/>
              <a:t>linea</a:t>
            </a:r>
            <a:r>
              <a:rPr lang="en-US" dirty="0" smtClean="0"/>
              <a:t> </a:t>
            </a:r>
            <a:r>
              <a:rPr lang="en-US" dirty="0" err="1" smtClean="0"/>
              <a:t>arancione</a:t>
            </a:r>
            <a:r>
              <a:rPr lang="en-US" dirty="0" smtClean="0"/>
              <a:t>) </a:t>
            </a:r>
            <a:r>
              <a:rPr lang="it-IT" dirty="0"/>
              <a:t>ha un arresto </a:t>
            </a:r>
            <a:r>
              <a:rPr lang="it-IT" dirty="0" smtClean="0"/>
              <a:t>improvviso che </a:t>
            </a:r>
            <a:r>
              <a:rPr lang="it-IT" dirty="0"/>
              <a:t>fa sì che il robot superi l</a:t>
            </a:r>
            <a:r>
              <a:rPr lang="it-IT" dirty="0" smtClean="0"/>
              <a:t>e 2 </a:t>
            </a:r>
            <a:r>
              <a:rPr lang="it-IT" dirty="0"/>
              <a:t>rotazioni </a:t>
            </a:r>
            <a:r>
              <a:rPr lang="it-IT" dirty="0" smtClean="0"/>
              <a:t>per poi tornare indietro: notate il salto (</a:t>
            </a:r>
            <a:r>
              <a:rPr lang="it-IT" dirty="0" err="1" smtClean="0"/>
              <a:t>bump</a:t>
            </a:r>
            <a:r>
              <a:rPr lang="it-IT" dirty="0" smtClean="0"/>
              <a:t>)</a:t>
            </a:r>
            <a:endParaRPr lang="en-US" dirty="0"/>
          </a:p>
        </p:txBody>
      </p:sp>
      <p:pic>
        <p:nvPicPr>
          <p:cNvPr id="12" name="Picture 11"/>
          <p:cNvPicPr>
            <a:picLocks noChangeAspect="1"/>
          </p:cNvPicPr>
          <p:nvPr/>
        </p:nvPicPr>
        <p:blipFill>
          <a:blip r:embed="rId3"/>
          <a:stretch>
            <a:fillRect/>
          </a:stretch>
        </p:blipFill>
        <p:spPr>
          <a:xfrm>
            <a:off x="227874" y="5052790"/>
            <a:ext cx="3969928" cy="978447"/>
          </a:xfrm>
          <a:prstGeom prst="rect">
            <a:avLst/>
          </a:prstGeom>
        </p:spPr>
      </p:pic>
      <p:pic>
        <p:nvPicPr>
          <p:cNvPr id="13" name="Picture 12"/>
          <p:cNvPicPr>
            <a:picLocks noChangeAspect="1"/>
          </p:cNvPicPr>
          <p:nvPr/>
        </p:nvPicPr>
        <p:blipFill>
          <a:blip r:embed="rId4"/>
          <a:stretch>
            <a:fillRect/>
          </a:stretch>
        </p:blipFill>
        <p:spPr>
          <a:xfrm>
            <a:off x="227874" y="3952788"/>
            <a:ext cx="6005281" cy="937240"/>
          </a:xfrm>
          <a:prstGeom prst="rect">
            <a:avLst/>
          </a:prstGeom>
        </p:spPr>
      </p:pic>
      <p:cxnSp>
        <p:nvCxnSpPr>
          <p:cNvPr id="15" name="Straight Arrow Connector 14"/>
          <p:cNvCxnSpPr/>
          <p:nvPr/>
        </p:nvCxnSpPr>
        <p:spPr>
          <a:xfrm flipV="1">
            <a:off x="2116667" y="1896533"/>
            <a:ext cx="914400" cy="50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7124" y="1762667"/>
            <a:ext cx="965200" cy="369332"/>
          </a:xfrm>
          <a:prstGeom prst="rect">
            <a:avLst/>
          </a:prstGeom>
          <a:noFill/>
        </p:spPr>
        <p:txBody>
          <a:bodyPr wrap="square" rtlCol="0">
            <a:spAutoFit/>
          </a:bodyPr>
          <a:lstStyle/>
          <a:p>
            <a:r>
              <a:rPr lang="en-US" dirty="0"/>
              <a:t>bump</a:t>
            </a:r>
          </a:p>
        </p:txBody>
      </p:sp>
      <p:sp>
        <p:nvSpPr>
          <p:cNvPr id="17" name="Oval 16"/>
          <p:cNvSpPr/>
          <p:nvPr/>
        </p:nvSpPr>
        <p:spPr>
          <a:xfrm>
            <a:off x="3024810" y="1651000"/>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6200000">
            <a:off x="-698924" y="2507016"/>
            <a:ext cx="1718136" cy="276999"/>
          </a:xfrm>
          <a:prstGeom prst="rect">
            <a:avLst/>
          </a:prstGeom>
          <a:noFill/>
        </p:spPr>
        <p:txBody>
          <a:bodyPr wrap="square" rtlCol="0">
            <a:spAutoFit/>
          </a:bodyPr>
          <a:lstStyle/>
          <a:p>
            <a:pPr algn="ctr"/>
            <a:r>
              <a:rPr lang="en-US" sz="1200" dirty="0"/>
              <a:t>Degrees</a:t>
            </a:r>
          </a:p>
        </p:txBody>
      </p:sp>
      <p:sp>
        <p:nvSpPr>
          <p:cNvPr id="19" name="TextBox 18"/>
          <p:cNvSpPr txBox="1"/>
          <p:nvPr/>
        </p:nvSpPr>
        <p:spPr>
          <a:xfrm>
            <a:off x="2206046" y="3627379"/>
            <a:ext cx="1024468" cy="276999"/>
          </a:xfrm>
          <a:prstGeom prst="rect">
            <a:avLst/>
          </a:prstGeom>
          <a:noFill/>
        </p:spPr>
        <p:txBody>
          <a:bodyPr wrap="square" rtlCol="0">
            <a:spAutoFit/>
          </a:bodyPr>
          <a:lstStyle/>
          <a:p>
            <a:r>
              <a:rPr lang="en-US" sz="1200" dirty="0"/>
              <a:t>Time</a:t>
            </a:r>
          </a:p>
        </p:txBody>
      </p:sp>
      <p:sp>
        <p:nvSpPr>
          <p:cNvPr id="3" name="Slide Number Placeholder 2"/>
          <p:cNvSpPr>
            <a:spLocks noGrp="1"/>
          </p:cNvSpPr>
          <p:nvPr>
            <p:ph type="sldNum" sz="quarter" idx="12"/>
          </p:nvPr>
        </p:nvSpPr>
        <p:spPr/>
        <p:txBody>
          <a:bodyPr/>
          <a:lstStyle/>
          <a:p>
            <a:fld id="{4382A7F7-08BF-4252-8141-63FB96055BBB}" type="slidenum">
              <a:rPr lang="en-US" smtClean="0"/>
              <a:t>10</a:t>
            </a:fld>
            <a:endParaRPr lang="en-US"/>
          </a:p>
        </p:txBody>
      </p:sp>
    </p:spTree>
    <p:extLst>
      <p:ext uri="{BB962C8B-B14F-4D97-AF65-F5344CB8AC3E}">
        <p14:creationId xmlns:p14="http://schemas.microsoft.com/office/powerpoint/2010/main" val="590337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Differenti</a:t>
            </a:r>
            <a:r>
              <a:rPr lang="en-US" dirty="0" smtClean="0"/>
              <a:t> </a:t>
            </a:r>
            <a:r>
              <a:rPr lang="en-US" dirty="0" err="1" smtClean="0"/>
              <a:t>modi</a:t>
            </a:r>
            <a:r>
              <a:rPr lang="en-US" dirty="0" smtClean="0"/>
              <a:t> per </a:t>
            </a:r>
            <a:r>
              <a:rPr lang="en-US" dirty="0" err="1" smtClean="0"/>
              <a:t>muoversi</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27298340"/>
              </p:ext>
            </p:extLst>
          </p:nvPr>
        </p:nvGraphicFramePr>
        <p:xfrm>
          <a:off x="335597" y="1622839"/>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 xmlns:a16="http://schemas.microsoft.com/office/drawing/2014/main" val="20000"/>
                    </a:ext>
                  </a:extLst>
                </a:gridCol>
                <a:gridCol w="1095905">
                  <a:extLst>
                    <a:ext uri="{9D8B030D-6E8A-4147-A177-3AD203B41FA5}">
                      <a16:colId xmlns="" xmlns:a16="http://schemas.microsoft.com/office/drawing/2014/main" val="20001"/>
                    </a:ext>
                  </a:extLst>
                </a:gridCol>
                <a:gridCol w="1095905">
                  <a:extLst>
                    <a:ext uri="{9D8B030D-6E8A-4147-A177-3AD203B41FA5}">
                      <a16:colId xmlns="" xmlns:a16="http://schemas.microsoft.com/office/drawing/2014/main" val="20002"/>
                    </a:ext>
                  </a:extLst>
                </a:gridCol>
                <a:gridCol w="1698299">
                  <a:extLst>
                    <a:ext uri="{9D8B030D-6E8A-4147-A177-3AD203B41FA5}">
                      <a16:colId xmlns="" xmlns:a16="http://schemas.microsoft.com/office/drawing/2014/main" val="20003"/>
                    </a:ext>
                  </a:extLst>
                </a:gridCol>
                <a:gridCol w="1673083">
                  <a:extLst>
                    <a:ext uri="{9D8B030D-6E8A-4147-A177-3AD203B41FA5}">
                      <a16:colId xmlns="" xmlns:a16="http://schemas.microsoft.com/office/drawing/2014/main" val="20004"/>
                    </a:ext>
                  </a:extLst>
                </a:gridCol>
                <a:gridCol w="1753713">
                  <a:extLst>
                    <a:ext uri="{9D8B030D-6E8A-4147-A177-3AD203B41FA5}">
                      <a16:colId xmlns=""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err="1" smtClean="0"/>
                        <a:t>Regolazione</a:t>
                      </a:r>
                      <a:r>
                        <a:rPr lang="en-US" sz="1600" dirty="0" smtClean="0"/>
                        <a:t> </a:t>
                      </a:r>
                      <a:r>
                        <a:rPr lang="en-US" sz="1600" dirty="0" err="1" smtClean="0"/>
                        <a:t>della</a:t>
                      </a:r>
                      <a:r>
                        <a:rPr lang="en-US" sz="1600" dirty="0" smtClean="0"/>
                        <a:t> </a:t>
                      </a:r>
                      <a:r>
                        <a:rPr lang="en-US" sz="1600" dirty="0" err="1" smtClean="0"/>
                        <a:t>potenza</a:t>
                      </a:r>
                      <a:endParaRPr lang="en-US" sz="1600" dirty="0"/>
                    </a:p>
                  </a:txBody>
                  <a:tcPr/>
                </a:tc>
                <a:tc>
                  <a:txBody>
                    <a:bodyPr/>
                    <a:lstStyle/>
                    <a:p>
                      <a:pPr algn="ctr"/>
                      <a:r>
                        <a:rPr lang="en-US" sz="1600" dirty="0" err="1" smtClean="0"/>
                        <a:t>Motori</a:t>
                      </a:r>
                      <a:r>
                        <a:rPr lang="en-US" sz="1600" dirty="0" smtClean="0"/>
                        <a:t> </a:t>
                      </a:r>
                      <a:r>
                        <a:rPr lang="en-US" sz="1600" dirty="0" err="1" smtClean="0"/>
                        <a:t>sincronizzati</a:t>
                      </a:r>
                      <a:endParaRPr lang="en-US" sz="1600" dirty="0"/>
                    </a:p>
                  </a:txBody>
                  <a:tcPr/>
                </a:tc>
                <a:tc>
                  <a:txBody>
                    <a:bodyPr/>
                    <a:lstStyle/>
                    <a:p>
                      <a:pPr algn="ctr"/>
                      <a:r>
                        <a:rPr lang="en-US" sz="1600" dirty="0" err="1" smtClean="0"/>
                        <a:t>accelerazione</a:t>
                      </a:r>
                      <a:r>
                        <a:rPr lang="en-US" sz="1600" baseline="0" dirty="0" smtClean="0"/>
                        <a:t>/ </a:t>
                      </a:r>
                      <a:endParaRPr lang="en-US" sz="1600" baseline="0" dirty="0"/>
                    </a:p>
                    <a:p>
                      <a:pPr algn="ctr"/>
                      <a:r>
                        <a:rPr lang="en-US" sz="1600" baseline="0" dirty="0" err="1" smtClean="0"/>
                        <a:t>decelerazione</a:t>
                      </a:r>
                      <a:endParaRPr lang="en-US" sz="1600" dirty="0"/>
                    </a:p>
                  </a:txBody>
                  <a:tcPr/>
                </a:tc>
                <a:extLst>
                  <a:ext uri="{0D108BD9-81ED-4DB2-BD59-A6C34878D82A}">
                    <a16:rowId xmlns=""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algn="ct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a:latin typeface="Zapf Dingbats"/>
                          <a:ea typeface="Zapf Dingbats"/>
                          <a:cs typeface="Zapf Dingbats"/>
                          <a:sym typeface="Zapf Dingbats"/>
                        </a:rPr>
                        <a:t>✗</a:t>
                      </a:r>
                      <a:endParaRPr lang="en-US" sz="3600" dirty="0"/>
                    </a:p>
                  </a:txBody>
                  <a:tcPr anchor="ctr"/>
                </a:tc>
                <a:extLst>
                  <a:ext uri="{0D108BD9-81ED-4DB2-BD59-A6C34878D82A}">
                    <a16:rowId xmlns=""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5" name="Picture 4"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787531" y="5322532"/>
            <a:ext cx="2025009" cy="674728"/>
          </a:xfrm>
          <a:prstGeom prst="rect">
            <a:avLst/>
          </a:prstGeom>
        </p:spPr>
      </p:pic>
      <p:pic>
        <p:nvPicPr>
          <p:cNvPr id="6" name="Picture 5"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4315" y="4277717"/>
            <a:ext cx="1911442" cy="638734"/>
          </a:xfrm>
          <a:prstGeom prst="rect">
            <a:avLst/>
          </a:prstGeom>
        </p:spPr>
      </p:pic>
      <p:pic>
        <p:nvPicPr>
          <p:cNvPr id="7" name="Picture 6"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44315" y="2312220"/>
            <a:ext cx="2120020" cy="710764"/>
          </a:xfrm>
          <a:prstGeom prst="rect">
            <a:avLst/>
          </a:prstGeom>
        </p:spPr>
      </p:pic>
      <p:pic>
        <p:nvPicPr>
          <p:cNvPr id="8" name="Picture 7"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44315" y="3337629"/>
            <a:ext cx="2024428" cy="680698"/>
          </a:xfrm>
          <a:prstGeom prst="rect">
            <a:avLst/>
          </a:prstGeom>
        </p:spPr>
      </p:pic>
      <p:sp>
        <p:nvSpPr>
          <p:cNvPr id="10" name="TextBox 9"/>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1" name="TextBox 10"/>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2" name="TextBox 11"/>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3" name="TextBox 12"/>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3" name="Slide Number Placeholder 2"/>
          <p:cNvSpPr>
            <a:spLocks noGrp="1"/>
          </p:cNvSpPr>
          <p:nvPr>
            <p:ph type="sldNum" sz="quarter" idx="12"/>
          </p:nvPr>
        </p:nvSpPr>
        <p:spPr/>
        <p:txBody>
          <a:bodyPr/>
          <a:lstStyle/>
          <a:p>
            <a:fld id="{4382A7F7-08BF-4252-8141-63FB96055BBB}" type="slidenum">
              <a:rPr lang="en-US" smtClean="0"/>
              <a:t>11</a:t>
            </a:fld>
            <a:endParaRPr lang="en-US"/>
          </a:p>
        </p:txBody>
      </p:sp>
    </p:spTree>
    <p:extLst>
      <p:ext uri="{BB962C8B-B14F-4D97-AF65-F5344CB8AC3E}">
        <p14:creationId xmlns:p14="http://schemas.microsoft.com/office/powerpoint/2010/main" val="385765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Muoversi</a:t>
            </a:r>
            <a:r>
              <a:rPr lang="en-US" dirty="0" smtClean="0"/>
              <a:t> per </a:t>
            </a:r>
            <a:r>
              <a:rPr lang="en-US" dirty="0" err="1" smtClean="0"/>
              <a:t>gradi</a:t>
            </a:r>
            <a:r>
              <a:rPr lang="en-US" dirty="0" smtClean="0"/>
              <a:t> o per secondi</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386647" y="1401073"/>
            <a:ext cx="4097551" cy="4401205"/>
          </a:xfrm>
          <a:prstGeom prst="rect">
            <a:avLst/>
          </a:prstGeom>
          <a:noFill/>
        </p:spPr>
        <p:txBody>
          <a:bodyPr wrap="square" rtlCol="0">
            <a:spAutoFit/>
          </a:bodyPr>
          <a:lstStyle/>
          <a:p>
            <a:pPr algn="ctr"/>
            <a:r>
              <a:rPr lang="en-US" sz="2000" b="1" u="sng" dirty="0" err="1" smtClean="0"/>
              <a:t>Muoversi</a:t>
            </a:r>
            <a:r>
              <a:rPr lang="en-US" sz="2000" b="1" u="sng" dirty="0" smtClean="0"/>
              <a:t> per </a:t>
            </a:r>
            <a:r>
              <a:rPr lang="en-US" sz="2000" b="1" u="sng" dirty="0" err="1" smtClean="0"/>
              <a:t>gradi</a:t>
            </a:r>
            <a:r>
              <a:rPr lang="en-US" sz="2000" b="1" u="sng" dirty="0" smtClean="0"/>
              <a:t>/</a:t>
            </a:r>
            <a:r>
              <a:rPr lang="en-US" sz="2000" b="1" u="sng" dirty="0" err="1" smtClean="0"/>
              <a:t>rotazioni</a:t>
            </a:r>
            <a:endParaRPr lang="en-US" sz="2000" b="1" u="sng" dirty="0"/>
          </a:p>
          <a:p>
            <a:pPr marL="285750" indent="-285750">
              <a:buFont typeface="Arial"/>
              <a:buChar char="•"/>
            </a:pPr>
            <a:r>
              <a:rPr lang="en-US" sz="2000" dirty="0" smtClean="0"/>
              <a:t>Il </a:t>
            </a:r>
            <a:r>
              <a:rPr lang="en-US" sz="2000" dirty="0" err="1" smtClean="0"/>
              <a:t>blocco</a:t>
            </a:r>
            <a:r>
              <a:rPr lang="en-US" sz="2000" dirty="0" smtClean="0"/>
              <a:t> non </a:t>
            </a:r>
            <a:r>
              <a:rPr lang="en-US" sz="2000" dirty="0" err="1" smtClean="0"/>
              <a:t>viene</a:t>
            </a:r>
            <a:r>
              <a:rPr lang="en-US" sz="2000" dirty="0" smtClean="0"/>
              <a:t> </a:t>
            </a:r>
            <a:r>
              <a:rPr lang="en-US" sz="2000" dirty="0" err="1" smtClean="0"/>
              <a:t>completato</a:t>
            </a:r>
            <a:r>
              <a:rPr lang="en-US" sz="2000" dirty="0" smtClean="0"/>
              <a:t> </a:t>
            </a:r>
            <a:r>
              <a:rPr lang="en-US" sz="2000" dirty="0" err="1" smtClean="0"/>
              <a:t>finché</a:t>
            </a:r>
            <a:r>
              <a:rPr lang="en-US" sz="2000" dirty="0" smtClean="0"/>
              <a:t> la </a:t>
            </a:r>
            <a:r>
              <a:rPr lang="en-US" sz="2000" dirty="0" err="1" smtClean="0"/>
              <a:t>quantità</a:t>
            </a:r>
            <a:r>
              <a:rPr lang="en-US" sz="2000" dirty="0" smtClean="0"/>
              <a:t> di </a:t>
            </a:r>
            <a:r>
              <a:rPr lang="en-US" sz="2000" dirty="0" err="1" smtClean="0"/>
              <a:t>rotazioni</a:t>
            </a:r>
            <a:r>
              <a:rPr lang="en-US" sz="2000" dirty="0" smtClean="0"/>
              <a:t> o </a:t>
            </a:r>
            <a:r>
              <a:rPr lang="en-US" sz="2000" dirty="0" err="1" smtClean="0"/>
              <a:t>gradi</a:t>
            </a:r>
            <a:r>
              <a:rPr lang="en-US" sz="2000" dirty="0" smtClean="0"/>
              <a:t> </a:t>
            </a:r>
            <a:r>
              <a:rPr lang="en-US" sz="2000" dirty="0" err="1" smtClean="0"/>
              <a:t>programmata</a:t>
            </a:r>
            <a:r>
              <a:rPr lang="en-US" sz="2000" dirty="0" smtClean="0"/>
              <a:t> non è </a:t>
            </a:r>
            <a:r>
              <a:rPr lang="en-US" sz="2000" dirty="0" err="1" smtClean="0"/>
              <a:t>stata</a:t>
            </a:r>
            <a:r>
              <a:rPr lang="en-US" sz="2000" dirty="0" smtClean="0"/>
              <a:t> </a:t>
            </a:r>
            <a:r>
              <a:rPr lang="en-US" sz="2000" dirty="0" err="1" smtClean="0"/>
              <a:t>raggiunta</a:t>
            </a:r>
            <a:r>
              <a:rPr lang="en-US" sz="2000" dirty="0" smtClean="0"/>
              <a:t> </a:t>
            </a:r>
          </a:p>
          <a:p>
            <a:pPr marL="285750" indent="-285750">
              <a:buFont typeface="Arial"/>
              <a:buChar char="•"/>
            </a:pPr>
            <a:r>
              <a:rPr lang="en-US" sz="2000" dirty="0" err="1" smtClean="0"/>
              <a:t>Allora</a:t>
            </a:r>
            <a:r>
              <a:rPr lang="en-US" sz="2000" dirty="0" smtClean="0"/>
              <a:t> </a:t>
            </a:r>
            <a:r>
              <a:rPr lang="en-US" sz="2000" dirty="0" err="1" smtClean="0"/>
              <a:t>cosa</a:t>
            </a:r>
            <a:r>
              <a:rPr lang="en-US" sz="2000" dirty="0" smtClean="0"/>
              <a:t> </a:t>
            </a:r>
            <a:r>
              <a:rPr lang="en-US" sz="2000" dirty="0" err="1" smtClean="0"/>
              <a:t>accade</a:t>
            </a:r>
            <a:r>
              <a:rPr lang="en-US" sz="2000" dirty="0" smtClean="0"/>
              <a:t> se </a:t>
            </a:r>
            <a:r>
              <a:rPr lang="en-US" sz="2000" dirty="0" err="1" smtClean="0"/>
              <a:t>il</a:t>
            </a:r>
            <a:r>
              <a:rPr lang="en-US" sz="2000" dirty="0" smtClean="0"/>
              <a:t> robot </a:t>
            </a:r>
            <a:r>
              <a:rPr lang="en-US" sz="2000" dirty="0" err="1" smtClean="0"/>
              <a:t>si</a:t>
            </a:r>
            <a:r>
              <a:rPr lang="en-US" sz="2000" dirty="0" smtClean="0"/>
              <a:t> </a:t>
            </a:r>
            <a:r>
              <a:rPr lang="en-US" sz="2000" dirty="0" err="1" smtClean="0"/>
              <a:t>blocca</a:t>
            </a:r>
            <a:r>
              <a:rPr lang="en-US" sz="2000" dirty="0" smtClean="0"/>
              <a:t> in un </a:t>
            </a:r>
            <a:r>
              <a:rPr lang="en-US" sz="2000" dirty="0" err="1" smtClean="0"/>
              <a:t>punto</a:t>
            </a:r>
            <a:r>
              <a:rPr lang="en-US" sz="2000" dirty="0" smtClean="0"/>
              <a:t> </a:t>
            </a:r>
            <a:r>
              <a:rPr lang="en-US" sz="2000" dirty="0" err="1" smtClean="0"/>
              <a:t>qualsiasi</a:t>
            </a:r>
            <a:r>
              <a:rPr lang="en-US" sz="2000" dirty="0" smtClean="0"/>
              <a:t> del campo?</a:t>
            </a:r>
          </a:p>
          <a:p>
            <a:pPr marL="742950" lvl="1" indent="-285750">
              <a:buFont typeface="Arial"/>
              <a:buChar char="•"/>
            </a:pPr>
            <a:r>
              <a:rPr lang="it-IT" sz="2000" dirty="0"/>
              <a:t>Il programma si blocca e non </a:t>
            </a:r>
            <a:r>
              <a:rPr lang="it-IT" sz="2000" dirty="0" smtClean="0"/>
              <a:t>passerà </a:t>
            </a:r>
            <a:r>
              <a:rPr lang="it-IT" sz="2000" dirty="0"/>
              <a:t>mai al blocco </a:t>
            </a:r>
            <a:r>
              <a:rPr lang="it-IT" sz="2000" dirty="0" smtClean="0"/>
              <a:t>successivo</a:t>
            </a:r>
          </a:p>
          <a:p>
            <a:pPr marL="742950" lvl="1" indent="-285750">
              <a:buFont typeface="Arial"/>
              <a:buChar char="•"/>
            </a:pPr>
            <a:r>
              <a:rPr lang="en-US" sz="2000" dirty="0" err="1" smtClean="0">
                <a:sym typeface="Wingdings"/>
              </a:rPr>
              <a:t>Dovrete</a:t>
            </a:r>
            <a:r>
              <a:rPr lang="en-US" sz="2000" dirty="0" smtClean="0">
                <a:sym typeface="Wingdings"/>
              </a:rPr>
              <a:t> </a:t>
            </a:r>
            <a:r>
              <a:rPr lang="en-US" sz="2000" dirty="0" err="1" smtClean="0">
                <a:sym typeface="Wingdings"/>
              </a:rPr>
              <a:t>raccogliere</a:t>
            </a:r>
            <a:r>
              <a:rPr lang="en-US" sz="2000" dirty="0" smtClean="0">
                <a:sym typeface="Wingdings"/>
              </a:rPr>
              <a:t> </a:t>
            </a:r>
            <a:r>
              <a:rPr lang="en-US" sz="2000" dirty="0" err="1" smtClean="0">
                <a:sym typeface="Wingdings"/>
              </a:rPr>
              <a:t>il</a:t>
            </a:r>
            <a:r>
              <a:rPr lang="en-US" sz="2000" dirty="0" smtClean="0">
                <a:sym typeface="Wingdings"/>
              </a:rPr>
              <a:t> robot e </a:t>
            </a:r>
            <a:r>
              <a:rPr lang="en-US" sz="2000" dirty="0" err="1" smtClean="0">
                <a:sym typeface="Wingdings"/>
              </a:rPr>
              <a:t>prendere</a:t>
            </a:r>
            <a:r>
              <a:rPr lang="en-US" sz="2000" dirty="0" smtClean="0">
                <a:sym typeface="Wingdings"/>
              </a:rPr>
              <a:t> </a:t>
            </a:r>
            <a:r>
              <a:rPr lang="en-US" sz="2000" dirty="0" err="1" smtClean="0">
                <a:sym typeface="Wingdings"/>
              </a:rPr>
              <a:t>una</a:t>
            </a:r>
            <a:r>
              <a:rPr lang="en-US" sz="2000" dirty="0" smtClean="0">
                <a:sym typeface="Wingdings"/>
              </a:rPr>
              <a:t> </a:t>
            </a:r>
            <a:r>
              <a:rPr lang="en-US" sz="2000" dirty="0" err="1" smtClean="0">
                <a:sym typeface="Wingdings"/>
              </a:rPr>
              <a:t>penalità</a:t>
            </a:r>
            <a:r>
              <a:rPr lang="en-US" sz="2000" dirty="0" smtClean="0">
                <a:sym typeface="Wingdings"/>
              </a:rPr>
              <a:t> per </a:t>
            </a:r>
            <a:r>
              <a:rPr lang="en-US" sz="2000" dirty="0" err="1" smtClean="0">
                <a:sym typeface="Wingdings"/>
              </a:rPr>
              <a:t>averlo</a:t>
            </a:r>
            <a:r>
              <a:rPr lang="en-US" sz="2000" dirty="0" smtClean="0">
                <a:sym typeface="Wingdings"/>
              </a:rPr>
              <a:t> </a:t>
            </a:r>
            <a:r>
              <a:rPr lang="en-US" sz="2000" dirty="0" err="1" smtClean="0">
                <a:sym typeface="Wingdings"/>
              </a:rPr>
              <a:t>toccato</a:t>
            </a:r>
            <a:endParaRPr lang="en-US" sz="2000" dirty="0"/>
          </a:p>
        </p:txBody>
      </p:sp>
      <p:sp>
        <p:nvSpPr>
          <p:cNvPr id="6" name="TextBox 5"/>
          <p:cNvSpPr txBox="1"/>
          <p:nvPr/>
        </p:nvSpPr>
        <p:spPr>
          <a:xfrm>
            <a:off x="4570570" y="1401073"/>
            <a:ext cx="4097551" cy="4401205"/>
          </a:xfrm>
          <a:prstGeom prst="rect">
            <a:avLst/>
          </a:prstGeom>
          <a:noFill/>
        </p:spPr>
        <p:txBody>
          <a:bodyPr wrap="square" rtlCol="0">
            <a:spAutoFit/>
          </a:bodyPr>
          <a:lstStyle/>
          <a:p>
            <a:pPr algn="ctr"/>
            <a:r>
              <a:rPr lang="en-US" sz="2000" b="1" u="sng" dirty="0" err="1" smtClean="0"/>
              <a:t>Muoversi</a:t>
            </a:r>
            <a:r>
              <a:rPr lang="en-US" sz="2000" b="1" u="sng" dirty="0" smtClean="0"/>
              <a:t> per secondi</a:t>
            </a:r>
            <a:endParaRPr lang="en-US" sz="2000" b="1" u="sng" dirty="0"/>
          </a:p>
          <a:p>
            <a:pPr marL="285750" lvl="1" indent="-285750">
              <a:buFont typeface="Arial"/>
              <a:buChar char="•"/>
            </a:pPr>
            <a:r>
              <a:rPr lang="it-IT" sz="2000" dirty="0"/>
              <a:t>Meno preciso per il movimento del </a:t>
            </a:r>
            <a:r>
              <a:rPr lang="it-IT" sz="2000" dirty="0" smtClean="0"/>
              <a:t>robot</a:t>
            </a:r>
          </a:p>
          <a:p>
            <a:pPr marL="285750" lvl="1" indent="-285750">
              <a:buFont typeface="Arial"/>
              <a:buChar char="•"/>
            </a:pPr>
            <a:r>
              <a:rPr lang="it-IT" sz="2000" dirty="0" smtClean="0">
                <a:sym typeface="Wingdings"/>
              </a:rPr>
              <a:t>La distanza percorsa dipende dalla velocità, dal livello della batteria, dal peso del robot </a:t>
            </a:r>
          </a:p>
          <a:p>
            <a:pPr marL="285750" lvl="1" indent="-285750">
              <a:buFont typeface="Arial"/>
              <a:buChar char="•"/>
            </a:pPr>
            <a:r>
              <a:rPr lang="it-IT" sz="2000" dirty="0" smtClean="0">
                <a:sym typeface="Wingdings"/>
              </a:rPr>
              <a:t>Dovreste tenerlo in considerazione quando deciderete se usare il movimento per secondi</a:t>
            </a:r>
            <a:r>
              <a:rPr lang="en-US" sz="2000" dirty="0" smtClean="0">
                <a:sym typeface="Wingdings"/>
              </a:rPr>
              <a:t>.</a:t>
            </a:r>
            <a:endParaRPr lang="en-US" sz="2000" dirty="0">
              <a:sym typeface="Wingdings"/>
            </a:endParaRPr>
          </a:p>
          <a:p>
            <a:pPr marL="285750" lvl="1" indent="-285750">
              <a:buFont typeface="Arial"/>
              <a:buChar char="•"/>
            </a:pPr>
            <a:r>
              <a:rPr lang="en-US" sz="2000" dirty="0" err="1" smtClean="0">
                <a:sym typeface="Wingdings"/>
              </a:rPr>
              <a:t>Comunque</a:t>
            </a:r>
            <a:r>
              <a:rPr lang="en-US" sz="2000" dirty="0" smtClean="0">
                <a:sym typeface="Wingdings"/>
              </a:rPr>
              <a:t> </a:t>
            </a:r>
            <a:r>
              <a:rPr lang="en-US" sz="2000" dirty="0" err="1" smtClean="0">
                <a:sym typeface="Wingdings"/>
              </a:rPr>
              <a:t>sia</a:t>
            </a:r>
            <a:r>
              <a:rPr lang="en-US" sz="2000" dirty="0" smtClean="0">
                <a:sym typeface="Wingdings"/>
              </a:rPr>
              <a:t>, </a:t>
            </a:r>
            <a:r>
              <a:rPr lang="en-US" sz="2000" dirty="0" err="1" smtClean="0">
                <a:sym typeface="Wingdings"/>
              </a:rPr>
              <a:t>muoversi</a:t>
            </a:r>
            <a:r>
              <a:rPr lang="en-US" sz="2000" dirty="0" smtClean="0">
                <a:sym typeface="Wingdings"/>
              </a:rPr>
              <a:t> per secondi </a:t>
            </a:r>
            <a:r>
              <a:rPr lang="en-US" sz="2000" dirty="0" err="1" smtClean="0">
                <a:sym typeface="Wingdings"/>
              </a:rPr>
              <a:t>può</a:t>
            </a:r>
            <a:r>
              <a:rPr lang="en-US" sz="2000" dirty="0" smtClean="0">
                <a:sym typeface="Wingdings"/>
              </a:rPr>
              <a:t> </a:t>
            </a:r>
            <a:r>
              <a:rPr lang="en-US" sz="2000" dirty="0" err="1" smtClean="0">
                <a:sym typeface="Wingdings"/>
              </a:rPr>
              <a:t>aiutare</a:t>
            </a:r>
            <a:r>
              <a:rPr lang="en-US" sz="2000" dirty="0" smtClean="0">
                <a:sym typeface="Wingdings"/>
              </a:rPr>
              <a:t> ad </a:t>
            </a:r>
            <a:r>
              <a:rPr lang="en-US" sz="2000" dirty="0" err="1" smtClean="0">
                <a:sym typeface="Wingdings"/>
              </a:rPr>
              <a:t>impedire</a:t>
            </a:r>
            <a:r>
              <a:rPr lang="en-US" sz="2000" dirty="0" smtClean="0">
                <a:sym typeface="Wingdings"/>
              </a:rPr>
              <a:t> </a:t>
            </a:r>
            <a:r>
              <a:rPr lang="en-US" sz="2000" dirty="0" err="1" smtClean="0">
                <a:sym typeface="Wingdings"/>
              </a:rPr>
              <a:t>degli</a:t>
            </a:r>
            <a:r>
              <a:rPr lang="en-US" sz="2000" dirty="0" smtClean="0">
                <a:sym typeface="Wingdings"/>
              </a:rPr>
              <a:t> </a:t>
            </a:r>
            <a:r>
              <a:rPr lang="en-US" sz="2000" dirty="0" err="1" smtClean="0">
                <a:sym typeface="Wingdings"/>
              </a:rPr>
              <a:t>stalli</a:t>
            </a:r>
            <a:r>
              <a:rPr lang="en-US" sz="2000" dirty="0" smtClean="0">
                <a:sym typeface="Wingdings"/>
              </a:rPr>
              <a:t> </a:t>
            </a:r>
          </a:p>
          <a:p>
            <a:pPr marL="285750" lvl="1" indent="-285750">
              <a:buFont typeface="Arial"/>
              <a:buChar char="•"/>
            </a:pPr>
            <a:r>
              <a:rPr lang="en-US" sz="2000" dirty="0" smtClean="0">
                <a:sym typeface="Wingdings"/>
              </a:rPr>
              <a:t>Per </a:t>
            </a:r>
            <a:r>
              <a:rPr lang="en-US" sz="2000" dirty="0" err="1" smtClean="0">
                <a:sym typeface="Wingdings"/>
              </a:rPr>
              <a:t>esempio</a:t>
            </a:r>
            <a:r>
              <a:rPr lang="en-US" sz="2000" dirty="0" smtClean="0">
                <a:sym typeface="Wingdings"/>
              </a:rPr>
              <a:t>, </a:t>
            </a:r>
            <a:r>
              <a:rPr lang="en-US" sz="2000" dirty="0" err="1" smtClean="0">
                <a:sym typeface="Wingdings"/>
              </a:rPr>
              <a:t>può</a:t>
            </a:r>
            <a:r>
              <a:rPr lang="en-US" sz="2000" dirty="0" smtClean="0">
                <a:sym typeface="Wingdings"/>
              </a:rPr>
              <a:t> </a:t>
            </a:r>
            <a:r>
              <a:rPr lang="en-US" sz="2000" dirty="0" err="1" smtClean="0">
                <a:sym typeface="Wingdings"/>
              </a:rPr>
              <a:t>essere</a:t>
            </a:r>
            <a:r>
              <a:rPr lang="en-US" sz="2000" dirty="0" smtClean="0">
                <a:sym typeface="Wingdings"/>
              </a:rPr>
              <a:t> utile se un </a:t>
            </a:r>
            <a:r>
              <a:rPr lang="en-US" sz="2000" dirty="0" err="1" smtClean="0">
                <a:sym typeface="Wingdings"/>
              </a:rPr>
              <a:t>braccio</a:t>
            </a:r>
            <a:r>
              <a:rPr lang="en-US" sz="2000" dirty="0" smtClean="0">
                <a:sym typeface="Wingdings"/>
              </a:rPr>
              <a:t> </a:t>
            </a:r>
            <a:r>
              <a:rPr lang="en-US" sz="2000" dirty="0" err="1" smtClean="0">
                <a:sym typeface="Wingdings"/>
              </a:rPr>
              <a:t>si</a:t>
            </a:r>
            <a:r>
              <a:rPr lang="en-US" sz="2000" dirty="0" smtClean="0">
                <a:sym typeface="Wingdings"/>
              </a:rPr>
              <a:t> </a:t>
            </a:r>
            <a:r>
              <a:rPr lang="en-US" sz="2000" dirty="0" err="1" smtClean="0">
                <a:sym typeface="Wingdings"/>
              </a:rPr>
              <a:t>blocca</a:t>
            </a:r>
            <a:endParaRPr lang="en-US" sz="2000" dirty="0">
              <a:sym typeface="Wingdings"/>
            </a:endParaRPr>
          </a:p>
        </p:txBody>
      </p:sp>
      <p:sp>
        <p:nvSpPr>
          <p:cNvPr id="9" name="TextBox 8"/>
          <p:cNvSpPr txBox="1"/>
          <p:nvPr/>
        </p:nvSpPr>
        <p:spPr>
          <a:xfrm>
            <a:off x="1863500" y="5674064"/>
            <a:ext cx="5417001" cy="646331"/>
          </a:xfrm>
          <a:prstGeom prst="rect">
            <a:avLst/>
          </a:prstGeom>
          <a:noFill/>
        </p:spPr>
        <p:txBody>
          <a:bodyPr wrap="square" rtlCol="0">
            <a:spAutoFit/>
          </a:bodyPr>
          <a:lstStyle/>
          <a:p>
            <a:pPr algn="ctr"/>
            <a:r>
              <a:rPr lang="en-US" sz="3600" dirty="0" smtClean="0">
                <a:solidFill>
                  <a:srgbClr val="3366FF"/>
                </a:solidFill>
              </a:rPr>
              <a:t>Video </a:t>
            </a:r>
            <a:r>
              <a:rPr lang="en-US" sz="3600" dirty="0" err="1" smtClean="0">
                <a:solidFill>
                  <a:srgbClr val="3366FF"/>
                </a:solidFill>
              </a:rPr>
              <a:t>nella</a:t>
            </a:r>
            <a:r>
              <a:rPr lang="en-US" sz="3600" dirty="0" smtClean="0">
                <a:solidFill>
                  <a:srgbClr val="3366FF"/>
                </a:solidFill>
              </a:rPr>
              <a:t> slide </a:t>
            </a:r>
            <a:r>
              <a:rPr lang="en-US" sz="3600" dirty="0" err="1" smtClean="0">
                <a:solidFill>
                  <a:srgbClr val="3366FF"/>
                </a:solidFill>
              </a:rPr>
              <a:t>successiva</a:t>
            </a:r>
            <a:endParaRPr lang="en-US" sz="3600" dirty="0">
              <a:solidFill>
                <a:srgbClr val="3366FF"/>
              </a:solidFill>
            </a:endParaRPr>
          </a:p>
        </p:txBody>
      </p:sp>
      <p:sp>
        <p:nvSpPr>
          <p:cNvPr id="3" name="Slide Number Placeholder 2"/>
          <p:cNvSpPr>
            <a:spLocks noGrp="1"/>
          </p:cNvSpPr>
          <p:nvPr>
            <p:ph type="sldNum" sz="quarter" idx="12"/>
          </p:nvPr>
        </p:nvSpPr>
        <p:spPr/>
        <p:txBody>
          <a:bodyPr/>
          <a:lstStyle/>
          <a:p>
            <a:fld id="{4382A7F7-08BF-4252-8141-63FB96055BBB}" type="slidenum">
              <a:rPr lang="en-US" smtClean="0"/>
              <a:t>12</a:t>
            </a:fld>
            <a:endParaRPr lang="en-US"/>
          </a:p>
        </p:txBody>
      </p:sp>
    </p:spTree>
    <p:extLst>
      <p:ext uri="{BB962C8B-B14F-4D97-AF65-F5344CB8AC3E}">
        <p14:creationId xmlns:p14="http://schemas.microsoft.com/office/powerpoint/2010/main" val="8725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smtClean="0"/>
              <a:t>Muoversi</a:t>
            </a:r>
            <a:r>
              <a:rPr lang="en-US" dirty="0" smtClean="0"/>
              <a:t> per </a:t>
            </a:r>
            <a:r>
              <a:rPr lang="en-US" dirty="0" err="1" smtClean="0"/>
              <a:t>gradi</a:t>
            </a:r>
            <a:r>
              <a:rPr lang="en-US" dirty="0" smtClean="0"/>
              <a:t> o per secondi</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TextBox 4"/>
          <p:cNvSpPr txBox="1"/>
          <p:nvPr/>
        </p:nvSpPr>
        <p:spPr>
          <a:xfrm>
            <a:off x="499165" y="2179634"/>
            <a:ext cx="3861421" cy="923330"/>
          </a:xfrm>
          <a:prstGeom prst="rect">
            <a:avLst/>
          </a:prstGeom>
          <a:noFill/>
        </p:spPr>
        <p:txBody>
          <a:bodyPr wrap="square" rtlCol="0">
            <a:spAutoFit/>
          </a:bodyPr>
          <a:lstStyle/>
          <a:p>
            <a:pPr algn="ctr"/>
            <a:r>
              <a:rPr lang="en-US" b="1" u="sng" dirty="0" smtClean="0"/>
              <a:t>Robot in </a:t>
            </a:r>
            <a:r>
              <a:rPr lang="en-US" b="1" u="sng" dirty="0" err="1" smtClean="0"/>
              <a:t>stallo</a:t>
            </a:r>
            <a:endParaRPr lang="en-US" b="1" u="sng" dirty="0"/>
          </a:p>
          <a:p>
            <a:pPr algn="ctr"/>
            <a:r>
              <a:rPr lang="en-US" dirty="0" smtClean="0"/>
              <a:t>Il robot </a:t>
            </a:r>
            <a:r>
              <a:rPr lang="en-US" dirty="0" err="1" smtClean="0"/>
              <a:t>si</a:t>
            </a:r>
            <a:r>
              <a:rPr lang="en-US" dirty="0" smtClean="0"/>
              <a:t> </a:t>
            </a:r>
            <a:r>
              <a:rPr lang="en-US" dirty="0" err="1" smtClean="0"/>
              <a:t>blocca</a:t>
            </a:r>
            <a:r>
              <a:rPr lang="en-US" dirty="0" smtClean="0"/>
              <a:t>. </a:t>
            </a:r>
            <a:r>
              <a:rPr lang="en-US" dirty="0" err="1" smtClean="0"/>
              <a:t>Finisce</a:t>
            </a:r>
            <a:r>
              <a:rPr lang="en-US" dirty="0" smtClean="0"/>
              <a:t> solo </a:t>
            </a:r>
            <a:r>
              <a:rPr lang="en-US" dirty="0" err="1" smtClean="0"/>
              <a:t>quando</a:t>
            </a:r>
            <a:r>
              <a:rPr lang="en-US" dirty="0" smtClean="0"/>
              <a:t> </a:t>
            </a:r>
            <a:r>
              <a:rPr lang="en-US" dirty="0" err="1" smtClean="0"/>
              <a:t>il</a:t>
            </a:r>
            <a:r>
              <a:rPr lang="en-US" dirty="0" smtClean="0"/>
              <a:t> </a:t>
            </a:r>
            <a:r>
              <a:rPr lang="en-US" dirty="0" err="1" smtClean="0"/>
              <a:t>tasto</a:t>
            </a:r>
            <a:r>
              <a:rPr lang="en-US" dirty="0" smtClean="0"/>
              <a:t> </a:t>
            </a:r>
            <a:r>
              <a:rPr lang="en-US" dirty="0" err="1" smtClean="0"/>
              <a:t>viene</a:t>
            </a:r>
            <a:r>
              <a:rPr lang="en-US" dirty="0" smtClean="0"/>
              <a:t> </a:t>
            </a:r>
            <a:r>
              <a:rPr lang="en-US" dirty="0" err="1" smtClean="0"/>
              <a:t>rilasciato</a:t>
            </a:r>
            <a:r>
              <a:rPr lang="en-US" dirty="0" smtClean="0"/>
              <a:t>.</a:t>
            </a:r>
            <a:endParaRPr lang="en-US" dirty="0"/>
          </a:p>
        </p:txBody>
      </p:sp>
      <p:sp>
        <p:nvSpPr>
          <p:cNvPr id="6" name="TextBox 5"/>
          <p:cNvSpPr txBox="1"/>
          <p:nvPr/>
        </p:nvSpPr>
        <p:spPr>
          <a:xfrm>
            <a:off x="4779078" y="2170649"/>
            <a:ext cx="3861421" cy="923330"/>
          </a:xfrm>
          <a:prstGeom prst="rect">
            <a:avLst/>
          </a:prstGeom>
          <a:noFill/>
        </p:spPr>
        <p:txBody>
          <a:bodyPr wrap="square" rtlCol="0">
            <a:spAutoFit/>
          </a:bodyPr>
          <a:lstStyle/>
          <a:p>
            <a:pPr algn="ctr"/>
            <a:r>
              <a:rPr lang="en-US" b="1" u="sng" dirty="0" smtClean="0"/>
              <a:t>Robot non in </a:t>
            </a:r>
            <a:r>
              <a:rPr lang="en-US" b="1" u="sng" dirty="0" err="1" smtClean="0"/>
              <a:t>stallo</a:t>
            </a:r>
            <a:endParaRPr lang="en-US" b="1" u="sng" dirty="0"/>
          </a:p>
          <a:p>
            <a:pPr algn="ctr"/>
            <a:r>
              <a:rPr lang="en-US" dirty="0" smtClean="0"/>
              <a:t>Il robot </a:t>
            </a:r>
            <a:r>
              <a:rPr lang="en-US" dirty="0" err="1" smtClean="0"/>
              <a:t>si</a:t>
            </a:r>
            <a:r>
              <a:rPr lang="en-US" dirty="0" smtClean="0"/>
              <a:t> </a:t>
            </a:r>
            <a:r>
              <a:rPr lang="en-US" dirty="0" err="1" smtClean="0"/>
              <a:t>blocca</a:t>
            </a:r>
            <a:r>
              <a:rPr lang="en-US" dirty="0" smtClean="0"/>
              <a:t> ma </a:t>
            </a:r>
            <a:r>
              <a:rPr lang="en-US" dirty="0" err="1" smtClean="0"/>
              <a:t>finisce</a:t>
            </a:r>
            <a:r>
              <a:rPr lang="en-US" dirty="0" smtClean="0"/>
              <a:t> (</a:t>
            </a:r>
            <a:r>
              <a:rPr lang="en-US" dirty="0" err="1" smtClean="0"/>
              <a:t>potete</a:t>
            </a:r>
            <a:r>
              <a:rPr lang="en-US" dirty="0" smtClean="0"/>
              <a:t> </a:t>
            </a:r>
            <a:r>
              <a:rPr lang="en-US" dirty="0" err="1" smtClean="0"/>
              <a:t>sentire</a:t>
            </a:r>
            <a:r>
              <a:rPr lang="en-US" dirty="0" smtClean="0"/>
              <a:t> un </a:t>
            </a:r>
            <a:r>
              <a:rPr lang="en-US" dirty="0" err="1" smtClean="0"/>
              <a:t>suono</a:t>
            </a:r>
            <a:r>
              <a:rPr lang="en-US" dirty="0" smtClean="0"/>
              <a:t> </a:t>
            </a:r>
            <a:r>
              <a:rPr lang="en-US" dirty="0" err="1" smtClean="0"/>
              <a:t>nel</a:t>
            </a:r>
            <a:r>
              <a:rPr lang="en-US" dirty="0" smtClean="0"/>
              <a:t> video)</a:t>
            </a:r>
            <a:endParaRPr lang="en-US" dirty="0"/>
          </a:p>
        </p:txBody>
      </p:sp>
      <p:sp>
        <p:nvSpPr>
          <p:cNvPr id="7" name="TextBox 6"/>
          <p:cNvSpPr txBox="1"/>
          <p:nvPr/>
        </p:nvSpPr>
        <p:spPr>
          <a:xfrm>
            <a:off x="2135333" y="1524318"/>
            <a:ext cx="4686493" cy="646331"/>
          </a:xfrm>
          <a:prstGeom prst="rect">
            <a:avLst/>
          </a:prstGeom>
          <a:noFill/>
        </p:spPr>
        <p:txBody>
          <a:bodyPr wrap="square" rtlCol="0">
            <a:spAutoFit/>
          </a:bodyPr>
          <a:lstStyle/>
          <a:p>
            <a:pPr algn="ctr"/>
            <a:r>
              <a:rPr lang="en-US" sz="3600" dirty="0" err="1" smtClean="0">
                <a:solidFill>
                  <a:srgbClr val="3366FF"/>
                </a:solidFill>
              </a:rPr>
              <a:t>Clicca</a:t>
            </a:r>
            <a:r>
              <a:rPr lang="en-US" sz="3600" dirty="0" smtClean="0">
                <a:solidFill>
                  <a:srgbClr val="3366FF"/>
                </a:solidFill>
              </a:rPr>
              <a:t> per </a:t>
            </a:r>
            <a:r>
              <a:rPr lang="en-US" sz="3600" dirty="0" err="1" smtClean="0">
                <a:solidFill>
                  <a:srgbClr val="3366FF"/>
                </a:solidFill>
              </a:rPr>
              <a:t>vedere</a:t>
            </a:r>
            <a:r>
              <a:rPr lang="en-US" sz="3600" dirty="0" smtClean="0">
                <a:solidFill>
                  <a:srgbClr val="3366FF"/>
                </a:solidFill>
              </a:rPr>
              <a:t> i video</a:t>
            </a:r>
            <a:endParaRPr lang="en-US" sz="3600" dirty="0">
              <a:solidFill>
                <a:srgbClr val="3366FF"/>
              </a:solidFill>
            </a:endParaRPr>
          </a:p>
        </p:txBody>
      </p:sp>
      <p:pic>
        <p:nvPicPr>
          <p:cNvPr id="8" name="0001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0830" y="3421580"/>
            <a:ext cx="3941200" cy="2216925"/>
          </a:xfrm>
          <a:prstGeom prst="rect">
            <a:avLst/>
          </a:prstGeom>
        </p:spPr>
      </p:pic>
      <p:pic>
        <p:nvPicPr>
          <p:cNvPr id="9" name="00017.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79078" y="3421580"/>
            <a:ext cx="3785471" cy="2129328"/>
          </a:xfrm>
          <a:prstGeom prst="rect">
            <a:avLst/>
          </a:prstGeom>
        </p:spPr>
      </p:pic>
      <p:sp>
        <p:nvSpPr>
          <p:cNvPr id="3" name="Slide Number Placeholder 2"/>
          <p:cNvSpPr>
            <a:spLocks noGrp="1"/>
          </p:cNvSpPr>
          <p:nvPr>
            <p:ph type="sldNum" sz="quarter" idx="12"/>
          </p:nvPr>
        </p:nvSpPr>
        <p:spPr/>
        <p:txBody>
          <a:bodyPr/>
          <a:lstStyle/>
          <a:p>
            <a:fld id="{4382A7F7-08BF-4252-8141-63FB96055BBB}" type="slidenum">
              <a:rPr lang="en-US" smtClean="0"/>
              <a:t>13</a:t>
            </a:fld>
            <a:endParaRPr lang="en-US"/>
          </a:p>
        </p:txBody>
      </p:sp>
    </p:spTree>
    <p:extLst>
      <p:ext uri="{BB962C8B-B14F-4D97-AF65-F5344CB8AC3E}">
        <p14:creationId xmlns:p14="http://schemas.microsoft.com/office/powerpoint/2010/main" val="1703911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Guida</a:t>
            </a:r>
            <a:r>
              <a:rPr lang="en-US" dirty="0" smtClean="0"/>
              <a:t> </a:t>
            </a:r>
            <a:r>
              <a:rPr lang="en-US" dirty="0" err="1" smtClean="0"/>
              <a:t>alla</a:t>
            </a:r>
            <a:r>
              <a:rPr lang="en-US" dirty="0" smtClean="0"/>
              <a:t> </a:t>
            </a:r>
            <a:r>
              <a:rPr lang="en-US" dirty="0" err="1" smtClean="0"/>
              <a:t>discussione</a:t>
            </a:r>
            <a:endParaRPr lang="en-US" dirty="0"/>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3282532255"/>
              </p:ext>
            </p:extLst>
          </p:nvPr>
        </p:nvGraphicFramePr>
        <p:xfrm>
          <a:off x="228600" y="1504950"/>
          <a:ext cx="8412810" cy="4586623"/>
        </p:xfrm>
        <a:graphic>
          <a:graphicData uri="http://schemas.openxmlformats.org/drawingml/2006/table">
            <a:tbl>
              <a:tblPr firstRow="1" bandRow="1">
                <a:tableStyleId>{1FECB4D8-DB02-4DC6-A0A2-4F2EBAE1DC90}</a:tableStyleId>
              </a:tblPr>
              <a:tblGrid>
                <a:gridCol w="1095905">
                  <a:extLst>
                    <a:ext uri="{9D8B030D-6E8A-4147-A177-3AD203B41FA5}">
                      <a16:colId xmlns="" xmlns:a16="http://schemas.microsoft.com/office/drawing/2014/main" val="20000"/>
                    </a:ext>
                  </a:extLst>
                </a:gridCol>
                <a:gridCol w="1095905">
                  <a:extLst>
                    <a:ext uri="{9D8B030D-6E8A-4147-A177-3AD203B41FA5}">
                      <a16:colId xmlns="" xmlns:a16="http://schemas.microsoft.com/office/drawing/2014/main" val="20001"/>
                    </a:ext>
                  </a:extLst>
                </a:gridCol>
                <a:gridCol w="1095905">
                  <a:extLst>
                    <a:ext uri="{9D8B030D-6E8A-4147-A177-3AD203B41FA5}">
                      <a16:colId xmlns="" xmlns:a16="http://schemas.microsoft.com/office/drawing/2014/main" val="20002"/>
                    </a:ext>
                  </a:extLst>
                </a:gridCol>
                <a:gridCol w="1698299">
                  <a:extLst>
                    <a:ext uri="{9D8B030D-6E8A-4147-A177-3AD203B41FA5}">
                      <a16:colId xmlns="" xmlns:a16="http://schemas.microsoft.com/office/drawing/2014/main" val="20003"/>
                    </a:ext>
                  </a:extLst>
                </a:gridCol>
                <a:gridCol w="1673083">
                  <a:extLst>
                    <a:ext uri="{9D8B030D-6E8A-4147-A177-3AD203B41FA5}">
                      <a16:colId xmlns="" xmlns:a16="http://schemas.microsoft.com/office/drawing/2014/main" val="20004"/>
                    </a:ext>
                  </a:extLst>
                </a:gridCol>
                <a:gridCol w="1753713">
                  <a:extLst>
                    <a:ext uri="{9D8B030D-6E8A-4147-A177-3AD203B41FA5}">
                      <a16:colId xmlns="" xmlns:a16="http://schemas.microsoft.com/office/drawing/2014/main" val="20005"/>
                    </a:ext>
                  </a:extLst>
                </a:gridCol>
              </a:tblGrid>
              <a:tr h="604783">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sz="1600" dirty="0" err="1" smtClean="0"/>
                        <a:t>Regolazione</a:t>
                      </a:r>
                      <a:r>
                        <a:rPr lang="en-US" sz="1600" dirty="0" smtClean="0"/>
                        <a:t> </a:t>
                      </a:r>
                      <a:r>
                        <a:rPr lang="en-US" sz="1600" dirty="0" err="1" smtClean="0"/>
                        <a:t>della</a:t>
                      </a:r>
                      <a:r>
                        <a:rPr lang="en-US" sz="1600" dirty="0" smtClean="0"/>
                        <a:t> </a:t>
                      </a:r>
                      <a:r>
                        <a:rPr lang="en-US" sz="1600" dirty="0" err="1" smtClean="0"/>
                        <a:t>potenza</a:t>
                      </a:r>
                      <a:endParaRPr lang="en-US" sz="1600" dirty="0"/>
                    </a:p>
                  </a:txBody>
                  <a:tcPr/>
                </a:tc>
                <a:tc>
                  <a:txBody>
                    <a:bodyPr/>
                    <a:lstStyle/>
                    <a:p>
                      <a:pPr algn="ctr"/>
                      <a:r>
                        <a:rPr lang="en-US" sz="1600" dirty="0" err="1" smtClean="0"/>
                        <a:t>Motori</a:t>
                      </a:r>
                      <a:r>
                        <a:rPr lang="en-US" sz="1600" dirty="0" smtClean="0"/>
                        <a:t> </a:t>
                      </a:r>
                      <a:r>
                        <a:rPr lang="en-US" sz="1600" dirty="0" err="1" smtClean="0"/>
                        <a:t>sincronizzati</a:t>
                      </a:r>
                      <a:endParaRPr lang="en-US" sz="1600" dirty="0"/>
                    </a:p>
                  </a:txBody>
                  <a:tcPr/>
                </a:tc>
                <a:tc>
                  <a:txBody>
                    <a:bodyPr/>
                    <a:lstStyle/>
                    <a:p>
                      <a:pPr algn="ctr"/>
                      <a:r>
                        <a:rPr lang="en-US" sz="1600" dirty="0" err="1" smtClean="0"/>
                        <a:t>Accelerazione</a:t>
                      </a:r>
                      <a:r>
                        <a:rPr lang="en-US" sz="1600" dirty="0" smtClean="0"/>
                        <a:t> </a:t>
                      </a:r>
                      <a:r>
                        <a:rPr lang="en-US" sz="1600" baseline="0" dirty="0" smtClean="0"/>
                        <a:t>/ </a:t>
                      </a:r>
                      <a:endParaRPr lang="en-US" sz="1600" baseline="0" dirty="0"/>
                    </a:p>
                    <a:p>
                      <a:pPr algn="ctr"/>
                      <a:r>
                        <a:rPr lang="en-US" sz="1600" baseline="0" dirty="0" err="1" smtClean="0"/>
                        <a:t>Decelerazione</a:t>
                      </a:r>
                      <a:r>
                        <a:rPr lang="en-US" sz="1600" baseline="0" dirty="0" smtClean="0"/>
                        <a:t> </a:t>
                      </a:r>
                      <a:endParaRPr lang="en-US" sz="1600" dirty="0"/>
                    </a:p>
                  </a:txBody>
                  <a:tcPr/>
                </a:tc>
                <a:extLst>
                  <a:ext uri="{0D108BD9-81ED-4DB2-BD59-A6C34878D82A}">
                    <a16:rowId xmlns="" xmlns:a16="http://schemas.microsoft.com/office/drawing/2014/main" val="10000"/>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dirty="0"/>
                    </a:p>
                  </a:txBody>
                  <a:tcPr anchor="ctr"/>
                </a:tc>
                <a:tc>
                  <a:txBody>
                    <a:bodyPr/>
                    <a:lstStyle/>
                    <a:p>
                      <a:endParaRPr lang="en-US"/>
                    </a:p>
                  </a:txBody>
                  <a:tcPr anchor="ctr"/>
                </a:tc>
                <a:tc>
                  <a:txBody>
                    <a:bodyPr/>
                    <a:lstStyle/>
                    <a:p>
                      <a:endParaRPr lang="en-US"/>
                    </a:p>
                  </a:txBody>
                  <a:tcPr anchor="ctr"/>
                </a:tc>
                <a:extLst>
                  <a:ext uri="{0D108BD9-81ED-4DB2-BD59-A6C34878D82A}">
                    <a16:rowId xmlns="" xmlns:a16="http://schemas.microsoft.com/office/drawing/2014/main" val="10001"/>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 xmlns:a16="http://schemas.microsoft.com/office/drawing/2014/main" val="10002"/>
                  </a:ext>
                </a:extLst>
              </a:tr>
              <a:tr h="995460">
                <a:tc>
                  <a:txBody>
                    <a:bodyPr/>
                    <a:lstStyle/>
                    <a:p>
                      <a:pPr algn="ctr"/>
                      <a:endParaRPr lang="en-US" sz="3600" dirty="0"/>
                    </a:p>
                  </a:txBody>
                  <a:tcPr anchor="ctr"/>
                </a:tc>
                <a:tc>
                  <a:txBody>
                    <a:bodyPr/>
                    <a:lstStyle/>
                    <a:p>
                      <a:pPr algn="ctr"/>
                      <a:endParaRPr lang="en-US" sz="3600" dirty="0"/>
                    </a:p>
                  </a:txBody>
                  <a:tcPr anchor="ctr"/>
                </a:tc>
                <a:tc>
                  <a:txBody>
                    <a:bodyPr/>
                    <a:lstStyle/>
                    <a:p>
                      <a:pPr algn="ct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 xmlns:a16="http://schemas.microsoft.com/office/drawing/2014/main" val="10003"/>
                  </a:ext>
                </a:extLst>
              </a:tr>
              <a:tr h="995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600" dirty="0"/>
                    </a:p>
                  </a:txBody>
                  <a:tcPr anchor="ct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51.01 PM.png"/>
          <p:cNvPicPr>
            <a:picLocks noChangeAspect="1"/>
          </p:cNvPicPr>
          <p:nvPr/>
        </p:nvPicPr>
        <p:blipFill rotWithShape="1">
          <a:blip r:embed="rId2">
            <a:extLst>
              <a:ext uri="{28A0092B-C50C-407E-A947-70E740481C1C}">
                <a14:useLocalDpi xmlns:a14="http://schemas.microsoft.com/office/drawing/2010/main" val="0"/>
              </a:ext>
            </a:extLst>
          </a:blip>
          <a:srcRect r="36421"/>
          <a:stretch/>
        </p:blipFill>
        <p:spPr>
          <a:xfrm>
            <a:off x="801983" y="5268841"/>
            <a:ext cx="2014499" cy="671226"/>
          </a:xfrm>
          <a:prstGeom prst="rect">
            <a:avLst/>
          </a:prstGeom>
        </p:spPr>
      </p:pic>
      <p:pic>
        <p:nvPicPr>
          <p:cNvPr id="8" name="Picture 7" descr="Screen Shot 2014-10-23 at 6.50.00 PM.png"/>
          <p:cNvPicPr>
            <a:picLocks noChangeAspect="1"/>
          </p:cNvPicPr>
          <p:nvPr/>
        </p:nvPicPr>
        <p:blipFill rotWithShape="1">
          <a:blip r:embed="rId3">
            <a:extLst>
              <a:ext uri="{28A0092B-C50C-407E-A947-70E740481C1C}">
                <a14:useLocalDpi xmlns:a14="http://schemas.microsoft.com/office/drawing/2010/main" val="0"/>
              </a:ext>
            </a:extLst>
          </a:blip>
          <a:srcRect r="36604"/>
          <a:stretch/>
        </p:blipFill>
        <p:spPr>
          <a:xfrm>
            <a:off x="841977" y="4240821"/>
            <a:ext cx="1974505" cy="659807"/>
          </a:xfrm>
          <a:prstGeom prst="rect">
            <a:avLst/>
          </a:prstGeom>
        </p:spPr>
      </p:pic>
      <p:pic>
        <p:nvPicPr>
          <p:cNvPr id="9" name="Picture 8" descr="Screen Shot 2014-10-23 at 6.20.04 PM.png"/>
          <p:cNvPicPr>
            <a:picLocks noChangeAspect="1"/>
          </p:cNvPicPr>
          <p:nvPr/>
        </p:nvPicPr>
        <p:blipFill rotWithShape="1">
          <a:blip r:embed="rId4">
            <a:extLst>
              <a:ext uri="{28A0092B-C50C-407E-A947-70E740481C1C}">
                <a14:useLocalDpi xmlns:a14="http://schemas.microsoft.com/office/drawing/2010/main" val="0"/>
              </a:ext>
            </a:extLst>
          </a:blip>
          <a:srcRect l="4007" t="7975" b="14315"/>
          <a:stretch/>
        </p:blipFill>
        <p:spPr>
          <a:xfrm>
            <a:off x="823295" y="2271175"/>
            <a:ext cx="2120020" cy="710764"/>
          </a:xfrm>
          <a:prstGeom prst="rect">
            <a:avLst/>
          </a:prstGeom>
        </p:spPr>
      </p:pic>
      <p:pic>
        <p:nvPicPr>
          <p:cNvPr id="10" name="Picture 9" descr="Screen Shot 2014-10-23 at 6.20.57 PM.png"/>
          <p:cNvPicPr>
            <a:picLocks noChangeAspect="1"/>
          </p:cNvPicPr>
          <p:nvPr/>
        </p:nvPicPr>
        <p:blipFill rotWithShape="1">
          <a:blip r:embed="rId5">
            <a:extLst>
              <a:ext uri="{28A0092B-C50C-407E-A947-70E740481C1C}">
                <a14:useLocalDpi xmlns:a14="http://schemas.microsoft.com/office/drawing/2010/main" val="0"/>
              </a:ext>
            </a:extLst>
          </a:blip>
          <a:srcRect l="2266" t="9903" b="7642"/>
          <a:stretch/>
        </p:blipFill>
        <p:spPr>
          <a:xfrm>
            <a:off x="823295" y="3279253"/>
            <a:ext cx="1971876" cy="663028"/>
          </a:xfrm>
          <a:prstGeom prst="rect">
            <a:avLst/>
          </a:prstGeom>
        </p:spPr>
      </p:pic>
      <p:sp>
        <p:nvSpPr>
          <p:cNvPr id="11" name="TextBox 10"/>
          <p:cNvSpPr txBox="1"/>
          <p:nvPr/>
        </p:nvSpPr>
        <p:spPr>
          <a:xfrm>
            <a:off x="381451" y="2496841"/>
            <a:ext cx="173111" cy="369332"/>
          </a:xfrm>
          <a:prstGeom prst="rect">
            <a:avLst/>
          </a:prstGeom>
          <a:noFill/>
        </p:spPr>
        <p:txBody>
          <a:bodyPr wrap="square" rtlCol="0">
            <a:spAutoFit/>
          </a:bodyPr>
          <a:lstStyle/>
          <a:p>
            <a:r>
              <a:rPr lang="en-US" dirty="0"/>
              <a:t>1</a:t>
            </a:r>
          </a:p>
        </p:txBody>
      </p:sp>
      <p:sp>
        <p:nvSpPr>
          <p:cNvPr id="12" name="TextBox 11"/>
          <p:cNvSpPr txBox="1"/>
          <p:nvPr/>
        </p:nvSpPr>
        <p:spPr>
          <a:xfrm>
            <a:off x="381451" y="3499177"/>
            <a:ext cx="173111" cy="369332"/>
          </a:xfrm>
          <a:prstGeom prst="rect">
            <a:avLst/>
          </a:prstGeom>
          <a:noFill/>
        </p:spPr>
        <p:txBody>
          <a:bodyPr wrap="square" rtlCol="0">
            <a:spAutoFit/>
          </a:bodyPr>
          <a:lstStyle/>
          <a:p>
            <a:r>
              <a:rPr lang="en-US" dirty="0"/>
              <a:t>2</a:t>
            </a:r>
          </a:p>
        </p:txBody>
      </p:sp>
      <p:sp>
        <p:nvSpPr>
          <p:cNvPr id="13" name="TextBox 12"/>
          <p:cNvSpPr txBox="1"/>
          <p:nvPr/>
        </p:nvSpPr>
        <p:spPr>
          <a:xfrm>
            <a:off x="381451" y="4425552"/>
            <a:ext cx="173111" cy="369332"/>
          </a:xfrm>
          <a:prstGeom prst="rect">
            <a:avLst/>
          </a:prstGeom>
          <a:noFill/>
        </p:spPr>
        <p:txBody>
          <a:bodyPr wrap="square" rtlCol="0">
            <a:spAutoFit/>
          </a:bodyPr>
          <a:lstStyle/>
          <a:p>
            <a:r>
              <a:rPr lang="en-US" dirty="0"/>
              <a:t>3</a:t>
            </a:r>
          </a:p>
        </p:txBody>
      </p:sp>
      <p:sp>
        <p:nvSpPr>
          <p:cNvPr id="14" name="TextBox 13"/>
          <p:cNvSpPr txBox="1"/>
          <p:nvPr/>
        </p:nvSpPr>
        <p:spPr>
          <a:xfrm>
            <a:off x="381451" y="5517088"/>
            <a:ext cx="173111" cy="369332"/>
          </a:xfrm>
          <a:prstGeom prst="rect">
            <a:avLst/>
          </a:prstGeom>
          <a:noFill/>
        </p:spPr>
        <p:txBody>
          <a:bodyPr wrap="square" rtlCol="0">
            <a:spAutoFit/>
          </a:bodyPr>
          <a:lstStyle/>
          <a:p>
            <a:r>
              <a:rPr lang="en-US" dirty="0"/>
              <a:t>4</a:t>
            </a:r>
          </a:p>
        </p:txBody>
      </p:sp>
      <p:sp>
        <p:nvSpPr>
          <p:cNvPr id="15" name="TextBox 14"/>
          <p:cNvSpPr txBox="1"/>
          <p:nvPr/>
        </p:nvSpPr>
        <p:spPr>
          <a:xfrm>
            <a:off x="331376" y="1579143"/>
            <a:ext cx="3231221" cy="369332"/>
          </a:xfrm>
          <a:prstGeom prst="rect">
            <a:avLst/>
          </a:prstGeom>
          <a:noFill/>
        </p:spPr>
        <p:txBody>
          <a:bodyPr wrap="square" rtlCol="0">
            <a:spAutoFit/>
          </a:bodyPr>
          <a:lstStyle/>
          <a:p>
            <a:r>
              <a:rPr lang="en-US" dirty="0" err="1" smtClean="0"/>
              <a:t>Riempite</a:t>
            </a:r>
            <a:r>
              <a:rPr lang="en-US" dirty="0" smtClean="0"/>
              <a:t> </a:t>
            </a:r>
            <a:r>
              <a:rPr lang="en-US" dirty="0" err="1" smtClean="0"/>
              <a:t>il</a:t>
            </a:r>
            <a:r>
              <a:rPr lang="en-US" dirty="0" smtClean="0"/>
              <a:t> </a:t>
            </a:r>
            <a:r>
              <a:rPr lang="en-US" dirty="0" err="1" smtClean="0"/>
              <a:t>diagramma</a:t>
            </a:r>
            <a:r>
              <a:rPr lang="en-US" dirty="0" smtClean="0"/>
              <a:t> in basso:</a:t>
            </a:r>
            <a:endParaRPr lang="en-US" dirty="0"/>
          </a:p>
        </p:txBody>
      </p:sp>
      <p:sp>
        <p:nvSpPr>
          <p:cNvPr id="3" name="Slide Number Placeholder 2"/>
          <p:cNvSpPr>
            <a:spLocks noGrp="1"/>
          </p:cNvSpPr>
          <p:nvPr>
            <p:ph type="sldNum" sz="quarter" idx="12"/>
          </p:nvPr>
        </p:nvSpPr>
        <p:spPr/>
        <p:txBody>
          <a:bodyPr/>
          <a:lstStyle/>
          <a:p>
            <a:fld id="{4382A7F7-08BF-4252-8141-63FB96055BBB}" type="slidenum">
              <a:rPr lang="en-US" smtClean="0"/>
              <a:t>14</a:t>
            </a:fld>
            <a:endParaRPr lang="en-US"/>
          </a:p>
        </p:txBody>
      </p:sp>
    </p:spTree>
    <p:extLst>
      <p:ext uri="{BB962C8B-B14F-4D97-AF65-F5344CB8AC3E}">
        <p14:creationId xmlns:p14="http://schemas.microsoft.com/office/powerpoint/2010/main" val="165312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27874" y="287088"/>
            <a:ext cx="8596812" cy="874055"/>
          </a:xfrm>
        </p:spPr>
        <p:txBody>
          <a:bodyPr/>
          <a:lstStyle/>
          <a:p>
            <a:r>
              <a:rPr lang="en-US" dirty="0" smtClean="0"/>
              <a:t>CREDITI</a:t>
            </a:r>
            <a:endParaRPr lang="en-US" dirty="0"/>
          </a:p>
        </p:txBody>
      </p:sp>
      <p:sp>
        <p:nvSpPr>
          <p:cNvPr id="16" name="Content Placeholder 2"/>
          <p:cNvSpPr>
            <a:spLocks noGrp="1"/>
          </p:cNvSpPr>
          <p:nvPr>
            <p:ph idx="1"/>
          </p:nvPr>
        </p:nvSpPr>
        <p:spPr>
          <a:xfrm>
            <a:off x="227874" y="1505616"/>
            <a:ext cx="8596811" cy="4654528"/>
          </a:xfrm>
        </p:spPr>
        <p:txBody>
          <a:bodyPr/>
          <a:lstStyle/>
          <a:p>
            <a:r>
              <a:rPr lang="en-US" dirty="0" err="1" smtClean="0"/>
              <a:t>Questo</a:t>
            </a:r>
            <a:r>
              <a:rPr lang="en-US" dirty="0" smtClean="0"/>
              <a:t> tutorial è </a:t>
            </a:r>
            <a:r>
              <a:rPr lang="en-US" dirty="0" err="1" smtClean="0"/>
              <a:t>stato</a:t>
            </a:r>
            <a:r>
              <a:rPr lang="en-US" dirty="0" smtClean="0"/>
              <a:t> </a:t>
            </a:r>
            <a:r>
              <a:rPr lang="en-US" dirty="0" err="1" smtClean="0"/>
              <a:t>creato</a:t>
            </a:r>
            <a:r>
              <a:rPr lang="en-US" dirty="0" smtClean="0"/>
              <a:t> da Sanjay </a:t>
            </a:r>
            <a:r>
              <a:rPr lang="en-US" dirty="0"/>
              <a:t>Seshan and </a:t>
            </a:r>
            <a:r>
              <a:rPr lang="en-US" dirty="0" err="1"/>
              <a:t>Arvind</a:t>
            </a:r>
            <a:r>
              <a:rPr lang="en-US" dirty="0"/>
              <a:t> </a:t>
            </a:r>
            <a:r>
              <a:rPr lang="en-US" dirty="0" err="1"/>
              <a:t>Seshan</a:t>
            </a:r>
            <a:endParaRPr lang="en-US" dirty="0"/>
          </a:p>
          <a:p>
            <a:r>
              <a:rPr lang="en-US" dirty="0" err="1" smtClean="0"/>
              <a:t>Altre</a:t>
            </a:r>
            <a:r>
              <a:rPr lang="en-US" dirty="0" smtClean="0"/>
              <a:t> </a:t>
            </a:r>
            <a:r>
              <a:rPr lang="en-US" dirty="0" err="1" smtClean="0"/>
              <a:t>lezioni</a:t>
            </a:r>
            <a:r>
              <a:rPr lang="en-US" dirty="0" smtClean="0"/>
              <a:t> </a:t>
            </a:r>
            <a:r>
              <a:rPr lang="en-US" dirty="0" err="1" smtClean="0"/>
              <a:t>sono</a:t>
            </a:r>
            <a:r>
              <a:rPr lang="en-US" dirty="0" smtClean="0"/>
              <a:t> </a:t>
            </a:r>
            <a:r>
              <a:rPr lang="en-US" dirty="0" err="1" smtClean="0"/>
              <a:t>disponibili</a:t>
            </a:r>
            <a:r>
              <a:rPr lang="en-US" dirty="0" smtClean="0"/>
              <a:t> </a:t>
            </a:r>
            <a:r>
              <a:rPr lang="en-US" dirty="0" err="1" smtClean="0"/>
              <a:t>nel</a:t>
            </a:r>
            <a:r>
              <a:rPr lang="en-US" dirty="0" smtClean="0"/>
              <a:t> </a:t>
            </a:r>
            <a:r>
              <a:rPr lang="en-US" dirty="0" err="1" smtClean="0"/>
              <a:t>sito</a:t>
            </a:r>
            <a:r>
              <a:rPr lang="en-US" dirty="0" smtClean="0"/>
              <a:t> </a:t>
            </a:r>
            <a:r>
              <a:rPr lang="en-US" dirty="0" smtClean="0">
                <a:hlinkClick r:id="rId3"/>
              </a:rPr>
              <a:t>www.ev3lessons.com</a:t>
            </a:r>
            <a:endParaRPr lang="en-US" dirty="0" smtClean="0"/>
          </a:p>
          <a:p>
            <a:r>
              <a:rPr lang="en-US" dirty="0" err="1" smtClean="0"/>
              <a:t>Traduzione</a:t>
            </a:r>
            <a:r>
              <a:rPr lang="en-US" dirty="0" smtClean="0"/>
              <a:t>: Giuseppe </a:t>
            </a:r>
            <a:r>
              <a:rPr lang="en-US" smtClean="0"/>
              <a:t>Comis</a:t>
            </a:r>
            <a:endParaRPr lang="en-US" dirty="0"/>
          </a:p>
        </p:txBody>
      </p:sp>
      <p:sp>
        <p:nvSpPr>
          <p:cNvPr id="17" name="Footer Placeholder 3"/>
          <p:cNvSpPr>
            <a:spLocks noGrp="1"/>
          </p:cNvSpPr>
          <p:nvPr>
            <p:ph type="ftr" sz="quarter" idx="11"/>
          </p:nvPr>
        </p:nvSpPr>
        <p:spPr>
          <a:xfrm>
            <a:off x="2764639" y="6459786"/>
            <a:ext cx="3617103" cy="365125"/>
          </a:xfrm>
        </p:spPr>
        <p:txBody>
          <a:bodyPr/>
          <a:lstStyle/>
          <a:p>
            <a:r>
              <a:rPr lang="en-US"/>
              <a:t>Copytight © 2015 EV3Lessons.com, Last edit 7/06/2016</a:t>
            </a:r>
            <a:endParaRPr lang="en-US" dirty="0"/>
          </a:p>
        </p:txBody>
      </p:sp>
      <p:sp>
        <p:nvSpPr>
          <p:cNvPr id="18" name="Rectangle 1"/>
          <p:cNvSpPr>
            <a:spLocks noChangeArrowheads="1"/>
          </p:cNvSpPr>
          <p:nvPr/>
        </p:nvSpPr>
        <p:spPr bwMode="auto">
          <a:xfrm>
            <a:off x="457199" y="4788453"/>
            <a:ext cx="7913347" cy="92333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kumimoji="0" lang="en-US" altLang="en-US" sz="2000" b="0" i="0" u="none" strike="noStrike" cap="none" normalizeH="0" baseline="0" dirty="0">
                <a:ln>
                  <a:noFill/>
                </a:ln>
                <a:solidFill>
                  <a:srgbClr val="4374B7"/>
                </a:solidFill>
                <a:effectLst/>
                <a:latin typeface="Helvetica Neue"/>
              </a:rPr>
              <a:t>                         </a:t>
            </a:r>
            <a:r>
              <a:rPr kumimoji="0" lang="en-US" altLang="en-US" sz="1600" b="0" i="0" u="none" strike="noStrike" cap="none" normalizeH="0" baseline="0" dirty="0">
                <a:ln>
                  <a:noFill/>
                </a:ln>
                <a:solidFill>
                  <a:schemeClr val="tx1"/>
                </a:solidFill>
                <a:effectLst/>
              </a:rPr>
              <a:t/>
            </a:r>
            <a:br>
              <a:rPr kumimoji="0" lang="en-US" altLang="en-US" sz="1600" b="0" i="0" u="none" strike="noStrike" cap="none" normalizeH="0" baseline="0" dirty="0">
                <a:ln>
                  <a:noFill/>
                </a:ln>
                <a:solidFill>
                  <a:schemeClr val="tx1"/>
                </a:solidFill>
                <a:effectLst/>
              </a:rPr>
            </a:br>
            <a:r>
              <a:rPr lang="en-US" altLang="en-US" sz="2000" dirty="0" err="1">
                <a:solidFill>
                  <a:srgbClr val="000000"/>
                </a:solidFill>
                <a:latin typeface="Helvetica Neue"/>
              </a:rPr>
              <a:t>Questo</a:t>
            </a:r>
            <a:r>
              <a:rPr lang="en-US" altLang="en-US" sz="2000" dirty="0">
                <a:solidFill>
                  <a:srgbClr val="000000"/>
                </a:solidFill>
                <a:latin typeface="Helvetica Neue"/>
              </a:rPr>
              <a:t> </a:t>
            </a:r>
            <a:r>
              <a:rPr lang="en-US" altLang="en-US" sz="2000" dirty="0" err="1">
                <a:solidFill>
                  <a:srgbClr val="000000"/>
                </a:solidFill>
                <a:latin typeface="Helvetica Neue"/>
              </a:rPr>
              <a:t>lavoro</a:t>
            </a:r>
            <a:r>
              <a:rPr lang="en-US" altLang="en-US" sz="2000" dirty="0">
                <a:solidFill>
                  <a:srgbClr val="000000"/>
                </a:solidFill>
                <a:latin typeface="Helvetica Neue"/>
              </a:rPr>
              <a:t> è </a:t>
            </a:r>
            <a:r>
              <a:rPr lang="en-US" altLang="en-US" sz="2000" dirty="0" err="1">
                <a:solidFill>
                  <a:srgbClr val="000000"/>
                </a:solidFill>
                <a:latin typeface="Helvetica Neue"/>
              </a:rPr>
              <a:t>soggetto</a:t>
            </a:r>
            <a:r>
              <a:rPr lang="en-US" altLang="en-US" sz="2000" dirty="0">
                <a:solidFill>
                  <a:srgbClr val="000000"/>
                </a:solidFill>
                <a:latin typeface="Helvetica Neue"/>
              </a:rPr>
              <a:t> a </a:t>
            </a:r>
            <a:r>
              <a:rPr kumimoji="0" lang="en-US" altLang="en-US" sz="2000" b="0" i="0" u="none" strike="noStrike" cap="none" normalizeH="0" baseline="0" dirty="0">
                <a:ln>
                  <a:noFill/>
                </a:ln>
                <a:solidFill>
                  <a:srgbClr val="000000"/>
                </a:solidFill>
                <a:effectLst/>
                <a:latin typeface="Helvetica Neue"/>
              </a:rPr>
              <a:t> </a:t>
            </a:r>
            <a:r>
              <a:rPr kumimoji="0" lang="en-US" altLang="en-US" sz="2000" b="0" i="0" u="none" strike="noStrike" cap="none" normalizeH="0" baseline="0" dirty="0">
                <a:ln>
                  <a:noFill/>
                </a:ln>
                <a:solidFill>
                  <a:srgbClr val="4374B7"/>
                </a:solidFill>
                <a:effectLst/>
                <a:latin typeface="Helvetica Neue"/>
                <a:hlinkClick r:id="rId4"/>
              </a:rPr>
              <a:t>Creative Commons Attribution-</a:t>
            </a:r>
            <a:r>
              <a:rPr kumimoji="0" lang="en-US" altLang="en-US" sz="2000" b="0" i="0" u="none" strike="noStrike" cap="none" normalizeH="0" baseline="0" dirty="0" err="1">
                <a:ln>
                  <a:noFill/>
                </a:ln>
                <a:solidFill>
                  <a:srgbClr val="4374B7"/>
                </a:solidFill>
                <a:effectLst/>
                <a:latin typeface="Helvetica Neue"/>
                <a:hlinkClick r:id="rId4"/>
              </a:rPr>
              <a:t>NonCommercial</a:t>
            </a:r>
            <a:r>
              <a:rPr kumimoji="0" lang="en-US" altLang="en-US" sz="2000" b="0" i="0" u="none" strike="noStrike" cap="none" normalizeH="0" baseline="0" dirty="0">
                <a:ln>
                  <a:noFill/>
                </a:ln>
                <a:solidFill>
                  <a:srgbClr val="4374B7"/>
                </a:solidFill>
                <a:effectLst/>
                <a:latin typeface="Helvetica Neue"/>
                <a:hlinkClick r:id="rId4"/>
              </a:rPr>
              <a:t>-</a:t>
            </a:r>
            <a:r>
              <a:rPr kumimoji="0" lang="en-US" altLang="en-US" sz="2000" b="0" i="0" u="none" strike="noStrike" cap="none" normalizeH="0" baseline="0" dirty="0" err="1">
                <a:ln>
                  <a:noFill/>
                </a:ln>
                <a:solidFill>
                  <a:srgbClr val="4374B7"/>
                </a:solidFill>
                <a:effectLst/>
                <a:latin typeface="Helvetica Neue"/>
                <a:hlinkClick r:id="rId4"/>
              </a:rPr>
              <a:t>ShareAlike</a:t>
            </a:r>
            <a:r>
              <a:rPr kumimoji="0" lang="en-US" altLang="en-US" sz="2000" b="0" i="0" u="none" strike="noStrike" cap="none" normalizeH="0" baseline="0" dirty="0">
                <a:ln>
                  <a:noFill/>
                </a:ln>
                <a:solidFill>
                  <a:srgbClr val="4374B7"/>
                </a:solidFill>
                <a:effectLst/>
                <a:latin typeface="Helvetica Neue"/>
                <a:hlinkClick r:id="rId4"/>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19" name="Picture 2" descr="Creative Commons Licens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595" y="3767327"/>
            <a:ext cx="2161449" cy="76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4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Obiettivi</a:t>
            </a:r>
            <a:endParaRPr lang="en-US" dirty="0"/>
          </a:p>
        </p:txBody>
      </p:sp>
      <p:sp>
        <p:nvSpPr>
          <p:cNvPr id="3" name="Content Placeholder 2"/>
          <p:cNvSpPr>
            <a:spLocks noGrp="1"/>
          </p:cNvSpPr>
          <p:nvPr>
            <p:ph idx="1"/>
          </p:nvPr>
        </p:nvSpPr>
        <p:spPr/>
        <p:txBody>
          <a:bodyPr/>
          <a:lstStyle/>
          <a:p>
            <a:r>
              <a:rPr lang="en-US" dirty="0"/>
              <a:t>1) </a:t>
            </a:r>
            <a:r>
              <a:rPr lang="en-US" dirty="0" err="1" smtClean="0"/>
              <a:t>imparare</a:t>
            </a:r>
            <a:r>
              <a:rPr lang="en-US" dirty="0" smtClean="0"/>
              <a:t> a </a:t>
            </a:r>
            <a:r>
              <a:rPr lang="en-US" dirty="0" err="1" smtClean="0"/>
              <a:t>conoscere</a:t>
            </a:r>
            <a:r>
              <a:rPr lang="en-US" dirty="0" smtClean="0"/>
              <a:t> </a:t>
            </a:r>
            <a:r>
              <a:rPr lang="en-US" dirty="0" err="1" smtClean="0"/>
              <a:t>differenti</a:t>
            </a:r>
            <a:r>
              <a:rPr lang="en-US" dirty="0" smtClean="0"/>
              <a:t> </a:t>
            </a:r>
            <a:r>
              <a:rPr lang="en-US" dirty="0" err="1" smtClean="0"/>
              <a:t>blocchi</a:t>
            </a:r>
            <a:r>
              <a:rPr lang="en-US" dirty="0" smtClean="0"/>
              <a:t> per </a:t>
            </a:r>
            <a:r>
              <a:rPr lang="en-US" dirty="0" err="1" smtClean="0"/>
              <a:t>il</a:t>
            </a:r>
            <a:r>
              <a:rPr lang="en-US" dirty="0" smtClean="0"/>
              <a:t> </a:t>
            </a:r>
            <a:r>
              <a:rPr lang="en-US" dirty="0" err="1" smtClean="0"/>
              <a:t>movimento</a:t>
            </a:r>
            <a:r>
              <a:rPr lang="en-US" dirty="0"/>
              <a:t>,</a:t>
            </a:r>
            <a:r>
              <a:rPr lang="en-US" dirty="0" smtClean="0"/>
              <a:t> </a:t>
            </a:r>
            <a:r>
              <a:rPr lang="en-US" dirty="0" err="1" smtClean="0"/>
              <a:t>quali</a:t>
            </a:r>
            <a:r>
              <a:rPr lang="en-US" dirty="0" smtClean="0"/>
              <a:t> e </a:t>
            </a:r>
            <a:r>
              <a:rPr lang="en-US" dirty="0" err="1" smtClean="0"/>
              <a:t>quando</a:t>
            </a:r>
            <a:r>
              <a:rPr lang="en-US" dirty="0" smtClean="0"/>
              <a:t> </a:t>
            </a:r>
            <a:r>
              <a:rPr lang="en-US" dirty="0" err="1" smtClean="0"/>
              <a:t>utilizzarli</a:t>
            </a:r>
            <a:endParaRPr lang="en-US" dirty="0" smtClean="0"/>
          </a:p>
          <a:p>
            <a:r>
              <a:rPr lang="en-US" dirty="0" smtClean="0"/>
              <a:t>2</a:t>
            </a:r>
            <a:r>
              <a:rPr lang="en-US" dirty="0"/>
              <a:t>) </a:t>
            </a:r>
            <a:r>
              <a:rPr lang="en-US" dirty="0" err="1" smtClean="0"/>
              <a:t>imparare</a:t>
            </a:r>
            <a:r>
              <a:rPr lang="en-US" dirty="0" smtClean="0"/>
              <a:t> a </a:t>
            </a:r>
            <a:r>
              <a:rPr lang="en-US" dirty="0" err="1" smtClean="0"/>
              <a:t>muoversi</a:t>
            </a:r>
            <a:r>
              <a:rPr lang="en-US" dirty="0" smtClean="0"/>
              <a:t> con la </a:t>
            </a:r>
            <a:r>
              <a:rPr lang="en-US" dirty="0" err="1" smtClean="0"/>
              <a:t>regolazione</a:t>
            </a:r>
            <a:r>
              <a:rPr lang="en-US" dirty="0" smtClean="0"/>
              <a:t> </a:t>
            </a:r>
            <a:r>
              <a:rPr lang="en-US" dirty="0" err="1" smtClean="0"/>
              <a:t>della</a:t>
            </a:r>
            <a:r>
              <a:rPr lang="en-US" dirty="0" smtClean="0"/>
              <a:t> </a:t>
            </a:r>
            <a:r>
              <a:rPr lang="en-US" dirty="0" err="1" smtClean="0"/>
              <a:t>potenza</a:t>
            </a:r>
            <a:r>
              <a:rPr lang="en-US" dirty="0" smtClean="0"/>
              <a:t>, la </a:t>
            </a:r>
            <a:r>
              <a:rPr lang="en-US" dirty="0" err="1" smtClean="0"/>
              <a:t>sincronizzazione</a:t>
            </a:r>
            <a:r>
              <a:rPr lang="en-US" dirty="0" smtClean="0"/>
              <a:t> </a:t>
            </a:r>
            <a:r>
              <a:rPr lang="en-US" dirty="0" err="1" smtClean="0"/>
              <a:t>dei</a:t>
            </a:r>
            <a:r>
              <a:rPr lang="en-US" dirty="0" smtClean="0"/>
              <a:t> </a:t>
            </a:r>
            <a:r>
              <a:rPr lang="en-US" dirty="0" err="1" smtClean="0"/>
              <a:t>motori</a:t>
            </a:r>
            <a:r>
              <a:rPr lang="en-US" dirty="0" smtClean="0"/>
              <a:t>, e </a:t>
            </a:r>
            <a:r>
              <a:rPr lang="en-US" dirty="0" err="1" smtClean="0"/>
              <a:t>accelerazioni</a:t>
            </a:r>
            <a:r>
              <a:rPr lang="en-US" dirty="0" smtClean="0"/>
              <a:t> e </a:t>
            </a:r>
            <a:r>
              <a:rPr lang="en-US" dirty="0" err="1" smtClean="0"/>
              <a:t>decelerazioni</a:t>
            </a:r>
            <a:r>
              <a:rPr lang="en-US" dirty="0" smtClean="0"/>
              <a:t> (ramp up/down)</a:t>
            </a:r>
            <a:endParaRPr lang="en-US" dirty="0"/>
          </a:p>
        </p:txBody>
      </p:sp>
      <p:sp>
        <p:nvSpPr>
          <p:cNvPr id="9" name="Footer Placeholder 8"/>
          <p:cNvSpPr>
            <a:spLocks noGrp="1"/>
          </p:cNvSpPr>
          <p:nvPr>
            <p:ph type="ftr" sz="quarter" idx="11"/>
          </p:nvPr>
        </p:nvSpPr>
        <p:spPr/>
        <p:txBody>
          <a:bodyPr/>
          <a:lstStyle/>
          <a:p>
            <a:r>
              <a:rPr lang="en-US"/>
              <a:t>© 2015 EV3Lessons.com, Last edit 7/06/2016</a:t>
            </a:r>
          </a:p>
        </p:txBody>
      </p:sp>
      <p:sp>
        <p:nvSpPr>
          <p:cNvPr id="2" name="Slide Number Placeholder 1"/>
          <p:cNvSpPr>
            <a:spLocks noGrp="1"/>
          </p:cNvSpPr>
          <p:nvPr>
            <p:ph type="sldNum" sz="quarter" idx="12"/>
          </p:nvPr>
        </p:nvSpPr>
        <p:spPr/>
        <p:txBody>
          <a:bodyPr/>
          <a:lstStyle/>
          <a:p>
            <a:fld id="{4382A7F7-08BF-4252-8141-63FB96055BBB}" type="slidenum">
              <a:rPr lang="en-US" smtClean="0"/>
              <a:t>2</a:t>
            </a:fld>
            <a:endParaRPr lang="en-US"/>
          </a:p>
        </p:txBody>
      </p:sp>
    </p:spTree>
    <p:extLst>
      <p:ext uri="{BB962C8B-B14F-4D97-AF65-F5344CB8AC3E}">
        <p14:creationId xmlns:p14="http://schemas.microsoft.com/office/powerpoint/2010/main" val="202819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Differenti</a:t>
            </a:r>
            <a:r>
              <a:rPr lang="en-US" dirty="0" smtClean="0"/>
              <a:t> </a:t>
            </a:r>
            <a:r>
              <a:rPr lang="en-US" dirty="0" err="1" smtClean="0"/>
              <a:t>modi</a:t>
            </a:r>
            <a:r>
              <a:rPr lang="en-US" dirty="0" smtClean="0"/>
              <a:t> per </a:t>
            </a:r>
            <a:r>
              <a:rPr lang="en-US" dirty="0" err="1" smtClean="0"/>
              <a:t>muoversi</a:t>
            </a:r>
            <a:endParaRPr lang="en-US" dirty="0"/>
          </a:p>
        </p:txBody>
      </p:sp>
      <p:sp>
        <p:nvSpPr>
          <p:cNvPr id="3" name="Content Placeholder 2"/>
          <p:cNvSpPr>
            <a:spLocks noGrp="1"/>
          </p:cNvSpPr>
          <p:nvPr>
            <p:ph idx="1"/>
          </p:nvPr>
        </p:nvSpPr>
        <p:spPr>
          <a:xfrm>
            <a:off x="3784663" y="1601766"/>
            <a:ext cx="4624700" cy="1966822"/>
          </a:xfrm>
        </p:spPr>
        <p:txBody>
          <a:bodyPr>
            <a:normAutofit/>
          </a:bodyPr>
          <a:lstStyle/>
          <a:p>
            <a:pPr marL="342900" indent="-342900">
              <a:buFont typeface="Arial"/>
              <a:buChar char="•"/>
            </a:pPr>
            <a:r>
              <a:rPr lang="en-US" dirty="0" smtClean="0"/>
              <a:t>In </a:t>
            </a:r>
            <a:r>
              <a:rPr lang="en-US" dirty="0" err="1" smtClean="0"/>
              <a:t>che</a:t>
            </a:r>
            <a:r>
              <a:rPr lang="en-US" dirty="0" smtClean="0"/>
              <a:t> </a:t>
            </a:r>
            <a:r>
              <a:rPr lang="en-US" dirty="0" err="1" smtClean="0"/>
              <a:t>cosa</a:t>
            </a:r>
            <a:r>
              <a:rPr lang="en-US" dirty="0" smtClean="0"/>
              <a:t> </a:t>
            </a:r>
            <a:r>
              <a:rPr lang="en-US" dirty="0" err="1" smtClean="0"/>
              <a:t>sono</a:t>
            </a:r>
            <a:r>
              <a:rPr lang="en-US" dirty="0" smtClean="0"/>
              <a:t> </a:t>
            </a:r>
            <a:r>
              <a:rPr lang="en-US" dirty="0" err="1" smtClean="0"/>
              <a:t>differenti</a:t>
            </a:r>
            <a:r>
              <a:rPr lang="en-US" dirty="0" smtClean="0"/>
              <a:t> </a:t>
            </a:r>
            <a:r>
              <a:rPr lang="en-US" dirty="0" err="1" smtClean="0"/>
              <a:t>fra</a:t>
            </a:r>
            <a:r>
              <a:rPr lang="en-US" dirty="0" smtClean="0"/>
              <a:t> di </a:t>
            </a:r>
            <a:r>
              <a:rPr lang="en-US" dirty="0" err="1" smtClean="0"/>
              <a:t>loro</a:t>
            </a:r>
            <a:r>
              <a:rPr lang="en-US" dirty="0" smtClean="0"/>
              <a:t> </a:t>
            </a:r>
            <a:r>
              <a:rPr lang="en-US" dirty="0" err="1" smtClean="0"/>
              <a:t>queste</a:t>
            </a:r>
            <a:r>
              <a:rPr lang="en-US" dirty="0" smtClean="0"/>
              <a:t> </a:t>
            </a:r>
            <a:r>
              <a:rPr lang="en-US" dirty="0" err="1" smtClean="0"/>
              <a:t>modalità</a:t>
            </a:r>
            <a:r>
              <a:rPr lang="en-US" dirty="0" smtClean="0"/>
              <a:t> di </a:t>
            </a:r>
            <a:r>
              <a:rPr lang="en-US" dirty="0" err="1" smtClean="0"/>
              <a:t>movimento</a:t>
            </a:r>
            <a:r>
              <a:rPr lang="en-US" dirty="0" smtClean="0"/>
              <a:t>?</a:t>
            </a:r>
            <a:endParaRPr lang="en-US" dirty="0"/>
          </a:p>
          <a:p>
            <a:pPr marL="800100" lvl="1" indent="-342900">
              <a:buFont typeface="Arial"/>
              <a:buChar char="•"/>
            </a:pPr>
            <a:r>
              <a:rPr lang="en-US" dirty="0" err="1" smtClean="0"/>
              <a:t>Regolazione</a:t>
            </a:r>
            <a:r>
              <a:rPr lang="en-US" dirty="0" smtClean="0"/>
              <a:t> </a:t>
            </a:r>
            <a:r>
              <a:rPr lang="en-US" dirty="0" err="1" smtClean="0"/>
              <a:t>della</a:t>
            </a:r>
            <a:r>
              <a:rPr lang="en-US" dirty="0" smtClean="0"/>
              <a:t> </a:t>
            </a:r>
            <a:r>
              <a:rPr lang="en-US" dirty="0" err="1" smtClean="0"/>
              <a:t>potenza</a:t>
            </a:r>
            <a:endParaRPr lang="en-US" dirty="0"/>
          </a:p>
          <a:p>
            <a:pPr marL="800100" lvl="1" indent="-342900">
              <a:buFont typeface="Arial"/>
              <a:buChar char="•"/>
            </a:pPr>
            <a:r>
              <a:rPr lang="en-US" dirty="0" err="1" smtClean="0"/>
              <a:t>Motori</a:t>
            </a:r>
            <a:r>
              <a:rPr lang="en-US" dirty="0" smtClean="0"/>
              <a:t> </a:t>
            </a:r>
            <a:r>
              <a:rPr lang="en-US" dirty="0" err="1" smtClean="0"/>
              <a:t>sincronizzati</a:t>
            </a:r>
            <a:endParaRPr lang="en-US" dirty="0"/>
          </a:p>
          <a:p>
            <a:pPr marL="800100" lvl="1" indent="-342900">
              <a:buFont typeface="Arial"/>
              <a:buChar char="•"/>
            </a:pPr>
            <a:r>
              <a:rPr lang="en-US" dirty="0" err="1" smtClean="0"/>
              <a:t>Movimento</a:t>
            </a:r>
            <a:r>
              <a:rPr lang="en-US" dirty="0" smtClean="0"/>
              <a:t> </a:t>
            </a:r>
            <a:r>
              <a:rPr lang="en-US" dirty="0" err="1" smtClean="0"/>
              <a:t>accelerato</a:t>
            </a:r>
            <a:r>
              <a:rPr lang="en-US" dirty="0" smtClean="0"/>
              <a:t>/</a:t>
            </a:r>
            <a:r>
              <a:rPr lang="en-US" dirty="0" err="1" smtClean="0"/>
              <a:t>decelerato</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7" name="Picture 6" descr="Screen Shot 2014-10-23 at 6.20.04 PM.png"/>
          <p:cNvPicPr>
            <a:picLocks noChangeAspect="1"/>
          </p:cNvPicPr>
          <p:nvPr/>
        </p:nvPicPr>
        <p:blipFill rotWithShape="1">
          <a:blip r:embed="rId2">
            <a:extLst>
              <a:ext uri="{28A0092B-C50C-407E-A947-70E740481C1C}">
                <a14:useLocalDpi xmlns:a14="http://schemas.microsoft.com/office/drawing/2010/main" val="0"/>
              </a:ext>
            </a:extLst>
          </a:blip>
          <a:srcRect l="4007" t="7975" b="14315"/>
          <a:stretch/>
        </p:blipFill>
        <p:spPr>
          <a:xfrm>
            <a:off x="457200" y="1539804"/>
            <a:ext cx="2622331" cy="879169"/>
          </a:xfrm>
          <a:prstGeom prst="rect">
            <a:avLst/>
          </a:prstGeom>
        </p:spPr>
      </p:pic>
      <p:pic>
        <p:nvPicPr>
          <p:cNvPr id="8" name="Picture 7" descr="Screen Shot 2014-10-23 at 6.20.57 PM.png"/>
          <p:cNvPicPr>
            <a:picLocks noChangeAspect="1"/>
          </p:cNvPicPr>
          <p:nvPr/>
        </p:nvPicPr>
        <p:blipFill rotWithShape="1">
          <a:blip r:embed="rId3">
            <a:extLst>
              <a:ext uri="{28A0092B-C50C-407E-A947-70E740481C1C}">
                <a14:useLocalDpi xmlns:a14="http://schemas.microsoft.com/office/drawing/2010/main" val="0"/>
              </a:ext>
            </a:extLst>
          </a:blip>
          <a:srcRect l="2266" t="9903" b="7642"/>
          <a:stretch/>
        </p:blipFill>
        <p:spPr>
          <a:xfrm>
            <a:off x="457200" y="2797634"/>
            <a:ext cx="2533576" cy="851895"/>
          </a:xfrm>
          <a:prstGeom prst="rect">
            <a:avLst/>
          </a:prstGeom>
        </p:spPr>
      </p:pic>
      <p:pic>
        <p:nvPicPr>
          <p:cNvPr id="12" name="Picture 11" descr="Screen Shot 2014-10-23 at 9.01.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40876"/>
            <a:ext cx="6933549" cy="1111885"/>
          </a:xfrm>
          <a:prstGeom prst="rect">
            <a:avLst/>
          </a:prstGeom>
        </p:spPr>
      </p:pic>
      <p:pic>
        <p:nvPicPr>
          <p:cNvPr id="13" name="Picture 12" descr="Screen Shot 2014-10-23 at 9.01.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843007"/>
            <a:ext cx="6784323" cy="1165089"/>
          </a:xfrm>
          <a:prstGeom prst="rect">
            <a:avLst/>
          </a:prstGeom>
        </p:spPr>
      </p:pic>
      <p:sp>
        <p:nvSpPr>
          <p:cNvPr id="14" name="TextBox 13"/>
          <p:cNvSpPr txBox="1"/>
          <p:nvPr/>
        </p:nvSpPr>
        <p:spPr>
          <a:xfrm>
            <a:off x="134863" y="1503742"/>
            <a:ext cx="173111" cy="369332"/>
          </a:xfrm>
          <a:prstGeom prst="rect">
            <a:avLst/>
          </a:prstGeom>
          <a:noFill/>
        </p:spPr>
        <p:txBody>
          <a:bodyPr wrap="square" rtlCol="0">
            <a:spAutoFit/>
          </a:bodyPr>
          <a:lstStyle/>
          <a:p>
            <a:r>
              <a:rPr lang="en-US" dirty="0"/>
              <a:t>1</a:t>
            </a:r>
          </a:p>
        </p:txBody>
      </p:sp>
      <p:sp>
        <p:nvSpPr>
          <p:cNvPr id="15" name="TextBox 14"/>
          <p:cNvSpPr txBox="1"/>
          <p:nvPr/>
        </p:nvSpPr>
        <p:spPr>
          <a:xfrm>
            <a:off x="134863" y="2881086"/>
            <a:ext cx="173111" cy="369332"/>
          </a:xfrm>
          <a:prstGeom prst="rect">
            <a:avLst/>
          </a:prstGeom>
          <a:noFill/>
        </p:spPr>
        <p:txBody>
          <a:bodyPr wrap="square" rtlCol="0">
            <a:spAutoFit/>
          </a:bodyPr>
          <a:lstStyle/>
          <a:p>
            <a:r>
              <a:rPr lang="en-US" dirty="0"/>
              <a:t>2</a:t>
            </a:r>
          </a:p>
        </p:txBody>
      </p:sp>
      <p:sp>
        <p:nvSpPr>
          <p:cNvPr id="16" name="TextBox 15"/>
          <p:cNvSpPr txBox="1"/>
          <p:nvPr/>
        </p:nvSpPr>
        <p:spPr>
          <a:xfrm>
            <a:off x="134863" y="4240886"/>
            <a:ext cx="173111" cy="369332"/>
          </a:xfrm>
          <a:prstGeom prst="rect">
            <a:avLst/>
          </a:prstGeom>
          <a:noFill/>
        </p:spPr>
        <p:txBody>
          <a:bodyPr wrap="square" rtlCol="0">
            <a:spAutoFit/>
          </a:bodyPr>
          <a:lstStyle/>
          <a:p>
            <a:r>
              <a:rPr lang="en-US" dirty="0"/>
              <a:t>3</a:t>
            </a:r>
          </a:p>
        </p:txBody>
      </p:sp>
      <p:sp>
        <p:nvSpPr>
          <p:cNvPr id="17" name="TextBox 16"/>
          <p:cNvSpPr txBox="1"/>
          <p:nvPr/>
        </p:nvSpPr>
        <p:spPr>
          <a:xfrm>
            <a:off x="134863" y="5595754"/>
            <a:ext cx="173111" cy="369332"/>
          </a:xfrm>
          <a:prstGeom prst="rect">
            <a:avLst/>
          </a:prstGeom>
          <a:noFill/>
        </p:spPr>
        <p:txBody>
          <a:bodyPr wrap="square" rtlCol="0">
            <a:spAutoFit/>
          </a:bodyPr>
          <a:lstStyle/>
          <a:p>
            <a:r>
              <a:rPr lang="en-US" dirty="0"/>
              <a:t>4</a:t>
            </a:r>
          </a:p>
        </p:txBody>
      </p:sp>
      <p:sp>
        <p:nvSpPr>
          <p:cNvPr id="5" name="Slide Number Placeholder 4"/>
          <p:cNvSpPr>
            <a:spLocks noGrp="1"/>
          </p:cNvSpPr>
          <p:nvPr>
            <p:ph type="sldNum" sz="quarter" idx="12"/>
          </p:nvPr>
        </p:nvSpPr>
        <p:spPr/>
        <p:txBody>
          <a:bodyPr/>
          <a:lstStyle/>
          <a:p>
            <a:fld id="{4382A7F7-08BF-4252-8141-63FB96055BBB}" type="slidenum">
              <a:rPr lang="en-US" smtClean="0"/>
              <a:t>3</a:t>
            </a:fld>
            <a:endParaRPr lang="en-US"/>
          </a:p>
        </p:txBody>
      </p:sp>
    </p:spTree>
    <p:extLst>
      <p:ext uri="{BB962C8B-B14F-4D97-AF65-F5344CB8AC3E}">
        <p14:creationId xmlns:p14="http://schemas.microsoft.com/office/powerpoint/2010/main" val="11253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Regolazione</a:t>
            </a:r>
            <a:r>
              <a:rPr lang="en-US" dirty="0" smtClean="0"/>
              <a:t> </a:t>
            </a:r>
            <a:r>
              <a:rPr lang="en-US" dirty="0" err="1" smtClean="0"/>
              <a:t>della</a:t>
            </a:r>
            <a:r>
              <a:rPr lang="en-US" dirty="0" smtClean="0"/>
              <a:t> </a:t>
            </a:r>
            <a:r>
              <a:rPr lang="en-US" dirty="0" err="1" smtClean="0"/>
              <a:t>potenza</a:t>
            </a:r>
            <a:endParaRPr lang="en-US" dirty="0"/>
          </a:p>
        </p:txBody>
      </p:sp>
      <p:sp>
        <p:nvSpPr>
          <p:cNvPr id="3" name="Content Placeholder 2"/>
          <p:cNvSpPr>
            <a:spLocks noGrp="1"/>
          </p:cNvSpPr>
          <p:nvPr>
            <p:ph idx="1"/>
          </p:nvPr>
        </p:nvSpPr>
        <p:spPr/>
        <p:txBody>
          <a:bodyPr>
            <a:normAutofit/>
          </a:bodyPr>
          <a:lstStyle/>
          <a:p>
            <a:r>
              <a:rPr lang="en-US" dirty="0" smtClean="0"/>
              <a:t>La </a:t>
            </a:r>
            <a:r>
              <a:rPr lang="en-US" dirty="0" err="1" smtClean="0"/>
              <a:t>modalità</a:t>
            </a:r>
            <a:r>
              <a:rPr lang="en-US" dirty="0" smtClean="0"/>
              <a:t> </a:t>
            </a:r>
            <a:r>
              <a:rPr lang="en-US" dirty="0" err="1" smtClean="0"/>
              <a:t>regolazione</a:t>
            </a:r>
            <a:r>
              <a:rPr lang="en-US" dirty="0" smtClean="0"/>
              <a:t> </a:t>
            </a:r>
            <a:r>
              <a:rPr lang="en-US" dirty="0" err="1" smtClean="0"/>
              <a:t>della</a:t>
            </a:r>
            <a:r>
              <a:rPr lang="en-US" dirty="0" smtClean="0"/>
              <a:t> </a:t>
            </a:r>
            <a:r>
              <a:rPr lang="en-US" dirty="0" err="1" smtClean="0"/>
              <a:t>potenza</a:t>
            </a:r>
            <a:r>
              <a:rPr lang="en-US" dirty="0" smtClean="0"/>
              <a:t> </a:t>
            </a:r>
            <a:r>
              <a:rPr lang="en-US" dirty="0" err="1" smtClean="0"/>
              <a:t>prova</a:t>
            </a:r>
            <a:r>
              <a:rPr lang="en-US" dirty="0" smtClean="0"/>
              <a:t> a </a:t>
            </a:r>
            <a:r>
              <a:rPr lang="en-US" dirty="0" err="1" smtClean="0"/>
              <a:t>muovere</a:t>
            </a:r>
            <a:r>
              <a:rPr lang="en-US" dirty="0" smtClean="0"/>
              <a:t> </a:t>
            </a:r>
            <a:r>
              <a:rPr lang="en-US" dirty="0" err="1" smtClean="0"/>
              <a:t>il</a:t>
            </a:r>
            <a:r>
              <a:rPr lang="en-US" dirty="0" smtClean="0"/>
              <a:t> robot ad </a:t>
            </a:r>
            <a:r>
              <a:rPr lang="en-US" dirty="0" err="1" smtClean="0"/>
              <a:t>una</a:t>
            </a:r>
            <a:r>
              <a:rPr lang="en-US" dirty="0" smtClean="0"/>
              <a:t> </a:t>
            </a:r>
            <a:r>
              <a:rPr lang="en-US" dirty="0" err="1" smtClean="0"/>
              <a:t>certa</a:t>
            </a:r>
            <a:r>
              <a:rPr lang="en-US" dirty="0" smtClean="0"/>
              <a:t> </a:t>
            </a:r>
            <a:r>
              <a:rPr lang="en-US" dirty="0" err="1" smtClean="0"/>
              <a:t>velocità</a:t>
            </a:r>
            <a:r>
              <a:rPr lang="en-US" dirty="0" smtClean="0"/>
              <a:t> </a:t>
            </a:r>
            <a:r>
              <a:rPr lang="en-US" dirty="0" err="1" smtClean="0"/>
              <a:t>fissata</a:t>
            </a:r>
            <a:r>
              <a:rPr lang="en-US" dirty="0" smtClean="0"/>
              <a:t> come target. </a:t>
            </a:r>
            <a:r>
              <a:rPr lang="en-US" dirty="0" err="1" smtClean="0"/>
              <a:t>Essa</a:t>
            </a:r>
            <a:r>
              <a:rPr lang="en-US" dirty="0" smtClean="0"/>
              <a:t> </a:t>
            </a:r>
            <a:r>
              <a:rPr lang="en-US" dirty="0" err="1" smtClean="0"/>
              <a:t>usa</a:t>
            </a:r>
            <a:r>
              <a:rPr lang="en-US" dirty="0" smtClean="0"/>
              <a:t> </a:t>
            </a:r>
            <a:r>
              <a:rPr lang="en-US" dirty="0" err="1" smtClean="0"/>
              <a:t>il</a:t>
            </a:r>
            <a:r>
              <a:rPr lang="en-US" dirty="0" smtClean="0"/>
              <a:t> </a:t>
            </a:r>
            <a:r>
              <a:rPr lang="en-US" dirty="0" err="1" smtClean="0"/>
              <a:t>controllo</a:t>
            </a:r>
            <a:r>
              <a:rPr lang="en-US" dirty="0" smtClean="0"/>
              <a:t> </a:t>
            </a:r>
            <a:r>
              <a:rPr lang="en-US" dirty="0" err="1" smtClean="0"/>
              <a:t>interno</a:t>
            </a:r>
            <a:r>
              <a:rPr lang="en-US" dirty="0" smtClean="0"/>
              <a:t> PID per </a:t>
            </a:r>
            <a:r>
              <a:rPr lang="en-US" dirty="0" err="1" smtClean="0"/>
              <a:t>raggiungere</a:t>
            </a:r>
            <a:r>
              <a:rPr lang="en-US" dirty="0" smtClean="0"/>
              <a:t> lo </a:t>
            </a:r>
            <a:r>
              <a:rPr lang="en-US" dirty="0" err="1" smtClean="0"/>
              <a:t>scopo</a:t>
            </a:r>
            <a:r>
              <a:rPr lang="en-US" dirty="0" smtClean="0"/>
              <a:t>.</a:t>
            </a:r>
            <a:endParaRPr lang="en-US" dirty="0"/>
          </a:p>
          <a:p>
            <a:r>
              <a:rPr lang="en-US" dirty="0" err="1" smtClean="0"/>
              <a:t>Quando</a:t>
            </a:r>
            <a:r>
              <a:rPr lang="en-US" dirty="0" smtClean="0"/>
              <a:t> </a:t>
            </a:r>
            <a:r>
              <a:rPr lang="en-US" dirty="0" err="1" smtClean="0"/>
              <a:t>il</a:t>
            </a:r>
            <a:r>
              <a:rPr lang="en-US" dirty="0" smtClean="0"/>
              <a:t> robot ha </a:t>
            </a:r>
            <a:r>
              <a:rPr lang="en-US" dirty="0" err="1" smtClean="0"/>
              <a:t>problemi</a:t>
            </a:r>
            <a:r>
              <a:rPr lang="en-US" dirty="0" smtClean="0"/>
              <a:t> a </a:t>
            </a:r>
            <a:r>
              <a:rPr lang="en-US" dirty="0" err="1" smtClean="0"/>
              <a:t>muoversi</a:t>
            </a:r>
            <a:r>
              <a:rPr lang="en-US" dirty="0" smtClean="0"/>
              <a:t> </a:t>
            </a:r>
            <a:r>
              <a:rPr lang="en-US" dirty="0" err="1" smtClean="0"/>
              <a:t>perché</a:t>
            </a:r>
            <a:r>
              <a:rPr lang="en-US" dirty="0" smtClean="0"/>
              <a:t> </a:t>
            </a:r>
            <a:r>
              <a:rPr lang="en-US" dirty="0" err="1" smtClean="0"/>
              <a:t>trova</a:t>
            </a:r>
            <a:r>
              <a:rPr lang="en-US" dirty="0" smtClean="0"/>
              <a:t> </a:t>
            </a:r>
            <a:r>
              <a:rPr lang="en-US" dirty="0" err="1" smtClean="0"/>
              <a:t>ostacoli</a:t>
            </a:r>
            <a:r>
              <a:rPr lang="en-US" dirty="0" smtClean="0"/>
              <a:t>, </a:t>
            </a:r>
            <a:r>
              <a:rPr lang="en-US" dirty="0" err="1" smtClean="0"/>
              <a:t>si</a:t>
            </a:r>
            <a:r>
              <a:rPr lang="en-US" dirty="0" smtClean="0"/>
              <a:t> </a:t>
            </a:r>
            <a:r>
              <a:rPr lang="en-US" dirty="0" err="1" smtClean="0"/>
              <a:t>muove</a:t>
            </a:r>
            <a:r>
              <a:rPr lang="en-US" dirty="0" smtClean="0"/>
              <a:t> in </a:t>
            </a:r>
            <a:r>
              <a:rPr lang="en-US" dirty="0" err="1" smtClean="0"/>
              <a:t>salita</a:t>
            </a:r>
            <a:r>
              <a:rPr lang="en-US" dirty="0" smtClean="0"/>
              <a:t>, la </a:t>
            </a:r>
            <a:r>
              <a:rPr lang="en-US" dirty="0" err="1" smtClean="0"/>
              <a:t>sua</a:t>
            </a:r>
            <a:r>
              <a:rPr lang="en-US" dirty="0" smtClean="0"/>
              <a:t> </a:t>
            </a:r>
            <a:r>
              <a:rPr lang="en-US" dirty="0" err="1" smtClean="0"/>
              <a:t>batteria</a:t>
            </a:r>
            <a:r>
              <a:rPr lang="en-US" dirty="0" smtClean="0"/>
              <a:t> </a:t>
            </a:r>
            <a:r>
              <a:rPr lang="en-US" dirty="0" err="1" smtClean="0"/>
              <a:t>sta</a:t>
            </a:r>
            <a:r>
              <a:rPr lang="en-US" dirty="0" smtClean="0"/>
              <a:t> per </a:t>
            </a:r>
            <a:r>
              <a:rPr lang="en-US" dirty="0" err="1" smtClean="0"/>
              <a:t>scaricarsi</a:t>
            </a:r>
            <a:r>
              <a:rPr lang="en-US" dirty="0" smtClean="0"/>
              <a:t>, </a:t>
            </a:r>
            <a:r>
              <a:rPr lang="en-US" dirty="0" err="1" smtClean="0"/>
              <a:t>oppure</a:t>
            </a:r>
            <a:r>
              <a:rPr lang="en-US" dirty="0" smtClean="0"/>
              <a:t> è </a:t>
            </a:r>
            <a:r>
              <a:rPr lang="en-US" dirty="0" err="1" smtClean="0"/>
              <a:t>bloccato</a:t>
            </a:r>
            <a:r>
              <a:rPr lang="en-US" dirty="0" smtClean="0"/>
              <a:t>, la </a:t>
            </a:r>
            <a:r>
              <a:rPr lang="en-US" dirty="0" err="1" smtClean="0"/>
              <a:t>modalità</a:t>
            </a:r>
            <a:r>
              <a:rPr lang="en-US" dirty="0" smtClean="0"/>
              <a:t> con </a:t>
            </a:r>
            <a:r>
              <a:rPr lang="en-US" dirty="0" err="1" smtClean="0"/>
              <a:t>potenza</a:t>
            </a:r>
            <a:r>
              <a:rPr lang="en-US" dirty="0" smtClean="0"/>
              <a:t> </a:t>
            </a:r>
            <a:r>
              <a:rPr lang="en-US" dirty="0" err="1" smtClean="0"/>
              <a:t>regolata</a:t>
            </a:r>
            <a:r>
              <a:rPr lang="en-US" dirty="0" smtClean="0"/>
              <a:t> da </a:t>
            </a:r>
            <a:r>
              <a:rPr lang="en-US" dirty="0" err="1" smtClean="0"/>
              <a:t>più</a:t>
            </a:r>
            <a:r>
              <a:rPr lang="en-US" dirty="0" smtClean="0"/>
              <a:t> </a:t>
            </a:r>
            <a:r>
              <a:rPr lang="en-US" dirty="0" err="1" smtClean="0"/>
              <a:t>potenza</a:t>
            </a:r>
            <a:r>
              <a:rPr lang="en-US" dirty="0" smtClean="0"/>
              <a:t> al </a:t>
            </a:r>
            <a:r>
              <a:rPr lang="en-US" dirty="0" err="1" smtClean="0"/>
              <a:t>motore</a:t>
            </a:r>
            <a:r>
              <a:rPr lang="en-US" dirty="0" smtClean="0"/>
              <a:t> per </a:t>
            </a:r>
            <a:r>
              <a:rPr lang="en-US" dirty="0" err="1" smtClean="0"/>
              <a:t>raggiungere</a:t>
            </a:r>
            <a:r>
              <a:rPr lang="en-US" dirty="0" smtClean="0"/>
              <a:t> la </a:t>
            </a:r>
            <a:r>
              <a:rPr lang="en-US" dirty="0" err="1" smtClean="0"/>
              <a:t>velocità</a:t>
            </a:r>
            <a:r>
              <a:rPr lang="en-US" dirty="0" smtClean="0"/>
              <a:t> </a:t>
            </a:r>
            <a:r>
              <a:rPr lang="en-US" dirty="0" err="1" smtClean="0"/>
              <a:t>programmata</a:t>
            </a:r>
            <a:r>
              <a:rPr lang="en-US" dirty="0" smtClean="0"/>
              <a:t>.</a:t>
            </a:r>
          </a:p>
          <a:p>
            <a:r>
              <a:rPr lang="en-US" dirty="0" err="1" smtClean="0"/>
              <a:t>Questo</a:t>
            </a:r>
            <a:r>
              <a:rPr lang="en-US" dirty="0" smtClean="0"/>
              <a:t> serve ad </a:t>
            </a:r>
            <a:r>
              <a:rPr lang="en-US" dirty="0" err="1" smtClean="0"/>
              <a:t>avere</a:t>
            </a:r>
            <a:r>
              <a:rPr lang="en-US" dirty="0" smtClean="0"/>
              <a:t> la </a:t>
            </a:r>
            <a:r>
              <a:rPr lang="en-US" dirty="0" err="1" smtClean="0"/>
              <a:t>certezza</a:t>
            </a:r>
            <a:r>
              <a:rPr lang="en-US" dirty="0" smtClean="0"/>
              <a:t> </a:t>
            </a:r>
            <a:r>
              <a:rPr lang="en-US" dirty="0" err="1" smtClean="0"/>
              <a:t>che</a:t>
            </a:r>
            <a:r>
              <a:rPr lang="en-US" dirty="0" smtClean="0"/>
              <a:t> </a:t>
            </a:r>
            <a:r>
              <a:rPr lang="en-US" dirty="0" err="1" smtClean="0"/>
              <a:t>il</a:t>
            </a:r>
            <a:r>
              <a:rPr lang="en-US" dirty="0" smtClean="0"/>
              <a:t> robot </a:t>
            </a:r>
            <a:r>
              <a:rPr lang="en-US" dirty="0" err="1" smtClean="0"/>
              <a:t>si</a:t>
            </a:r>
            <a:r>
              <a:rPr lang="en-US" dirty="0" smtClean="0"/>
              <a:t> </a:t>
            </a:r>
            <a:r>
              <a:rPr lang="en-US" dirty="0" err="1" smtClean="0"/>
              <a:t>muova</a:t>
            </a:r>
            <a:r>
              <a:rPr lang="en-US" dirty="0" smtClean="0"/>
              <a:t> </a:t>
            </a:r>
            <a:r>
              <a:rPr lang="en-US" dirty="0" err="1" smtClean="0"/>
              <a:t>sempre</a:t>
            </a:r>
            <a:r>
              <a:rPr lang="en-US" dirty="0" smtClean="0"/>
              <a:t> </a:t>
            </a:r>
            <a:r>
              <a:rPr lang="en-US" dirty="0" err="1" smtClean="0"/>
              <a:t>alla</a:t>
            </a:r>
            <a:r>
              <a:rPr lang="en-US" dirty="0" smtClean="0"/>
              <a:t> </a:t>
            </a:r>
            <a:r>
              <a:rPr lang="en-US" dirty="0" err="1" smtClean="0"/>
              <a:t>velocità</a:t>
            </a:r>
            <a:r>
              <a:rPr lang="en-US" dirty="0" smtClean="0"/>
              <a:t> </a:t>
            </a:r>
            <a:r>
              <a:rPr lang="en-US" dirty="0" err="1" smtClean="0"/>
              <a:t>programmata</a:t>
            </a:r>
            <a:r>
              <a:rPr lang="en-US" dirty="0" smtClean="0"/>
              <a:t>.</a:t>
            </a:r>
            <a:endParaRPr lang="en-US" dirty="0"/>
          </a:p>
          <a:p>
            <a:r>
              <a:rPr lang="en-US" b="1" u="sng" dirty="0" err="1" smtClean="0"/>
              <a:t>Quando</a:t>
            </a:r>
            <a:r>
              <a:rPr lang="en-US" b="1" u="sng" dirty="0" smtClean="0"/>
              <a:t> </a:t>
            </a:r>
            <a:r>
              <a:rPr lang="en-US" b="1" u="sng" dirty="0" err="1" smtClean="0"/>
              <a:t>dovremmo</a:t>
            </a:r>
            <a:r>
              <a:rPr lang="en-US" b="1" u="sng" dirty="0" smtClean="0"/>
              <a:t> </a:t>
            </a:r>
            <a:r>
              <a:rPr lang="en-US" b="1" u="sng" dirty="0" err="1" smtClean="0"/>
              <a:t>usare</a:t>
            </a:r>
            <a:r>
              <a:rPr lang="en-US" b="1" u="sng" dirty="0" smtClean="0"/>
              <a:t> la </a:t>
            </a:r>
            <a:r>
              <a:rPr lang="en-US" b="1" u="sng" dirty="0" err="1" smtClean="0"/>
              <a:t>modalità</a:t>
            </a:r>
            <a:r>
              <a:rPr lang="en-US" b="1" u="sng" dirty="0" smtClean="0"/>
              <a:t> </a:t>
            </a:r>
            <a:r>
              <a:rPr lang="en-US" b="1" u="sng" dirty="0" err="1" smtClean="0"/>
              <a:t>regolazione</a:t>
            </a:r>
            <a:r>
              <a:rPr lang="en-US" b="1" u="sng" dirty="0" smtClean="0"/>
              <a:t> di </a:t>
            </a:r>
            <a:r>
              <a:rPr lang="en-US" b="1" u="sng" dirty="0" err="1" smtClean="0"/>
              <a:t>potenza</a:t>
            </a:r>
            <a:r>
              <a:rPr lang="en-US" b="1" u="sng" dirty="0" smtClean="0"/>
              <a:t>?</a:t>
            </a:r>
            <a:endParaRPr lang="en-US" b="1" u="sng" dirty="0"/>
          </a:p>
          <a:p>
            <a:r>
              <a:rPr lang="en-US" dirty="0" err="1" smtClean="0"/>
              <a:t>Quando</a:t>
            </a:r>
            <a:r>
              <a:rPr lang="en-US" dirty="0" smtClean="0"/>
              <a:t> </a:t>
            </a:r>
            <a:r>
              <a:rPr lang="en-US" dirty="0" err="1" smtClean="0"/>
              <a:t>vogliamo</a:t>
            </a:r>
            <a:r>
              <a:rPr lang="en-US" dirty="0" smtClean="0"/>
              <a:t> </a:t>
            </a:r>
            <a:r>
              <a:rPr lang="en-US" dirty="0" err="1" smtClean="0"/>
              <a:t>che</a:t>
            </a:r>
            <a:r>
              <a:rPr lang="en-US" dirty="0" smtClean="0"/>
              <a:t> </a:t>
            </a:r>
            <a:r>
              <a:rPr lang="en-US" dirty="0" err="1" smtClean="0"/>
              <a:t>il</a:t>
            </a:r>
            <a:r>
              <a:rPr lang="en-US" dirty="0" smtClean="0"/>
              <a:t> robot </a:t>
            </a:r>
            <a:r>
              <a:rPr lang="en-US" dirty="0" err="1" smtClean="0"/>
              <a:t>spinga</a:t>
            </a:r>
            <a:r>
              <a:rPr lang="en-US" dirty="0" smtClean="0"/>
              <a:t> </a:t>
            </a:r>
            <a:r>
              <a:rPr lang="en-US" dirty="0" err="1" smtClean="0"/>
              <a:t>contro</a:t>
            </a:r>
            <a:r>
              <a:rPr lang="en-US" dirty="0" smtClean="0"/>
              <a:t> </a:t>
            </a:r>
            <a:r>
              <a:rPr lang="en-US" dirty="0" err="1" smtClean="0"/>
              <a:t>qualcosa</a:t>
            </a:r>
            <a:r>
              <a:rPr lang="en-US" dirty="0" smtClean="0"/>
              <a:t> e poi </a:t>
            </a:r>
            <a:r>
              <a:rPr lang="en-US" dirty="0" err="1" smtClean="0"/>
              <a:t>si</a:t>
            </a:r>
            <a:r>
              <a:rPr lang="en-US" dirty="0" smtClean="0"/>
              <a:t> </a:t>
            </a:r>
            <a:r>
              <a:rPr lang="en-US" dirty="0" err="1" smtClean="0"/>
              <a:t>fermi</a:t>
            </a:r>
            <a:r>
              <a:rPr lang="en-US" dirty="0" smtClean="0"/>
              <a:t>. </a:t>
            </a:r>
            <a:endParaRPr lang="en-US" dirty="0"/>
          </a:p>
          <a:p>
            <a:r>
              <a:rPr lang="en-US" dirty="0" err="1" smtClean="0"/>
              <a:t>Quando</a:t>
            </a:r>
            <a:r>
              <a:rPr lang="en-US" dirty="0" smtClean="0"/>
              <a:t> state </a:t>
            </a:r>
            <a:r>
              <a:rPr lang="en-US" dirty="0" err="1" smtClean="0"/>
              <a:t>implementando</a:t>
            </a:r>
            <a:r>
              <a:rPr lang="en-US" dirty="0" smtClean="0"/>
              <a:t> un </a:t>
            </a:r>
            <a:r>
              <a:rPr lang="en-US" dirty="0" err="1" smtClean="0"/>
              <a:t>vostro</a:t>
            </a:r>
            <a:r>
              <a:rPr lang="en-US" dirty="0" smtClean="0"/>
              <a:t> </a:t>
            </a:r>
            <a:r>
              <a:rPr lang="en-US" dirty="0" err="1" smtClean="0"/>
              <a:t>personale</a:t>
            </a:r>
            <a:r>
              <a:rPr lang="en-US" dirty="0" smtClean="0"/>
              <a:t> </a:t>
            </a:r>
            <a:r>
              <a:rPr lang="en-US" dirty="0" err="1" smtClean="0"/>
              <a:t>controllo</a:t>
            </a:r>
            <a:r>
              <a:rPr lang="en-US" dirty="0" smtClean="0"/>
              <a:t> PID e non </a:t>
            </a:r>
            <a:r>
              <a:rPr lang="en-US" dirty="0" err="1" smtClean="0"/>
              <a:t>volete</a:t>
            </a:r>
            <a:r>
              <a:rPr lang="en-US" dirty="0" smtClean="0"/>
              <a:t> </a:t>
            </a:r>
            <a:r>
              <a:rPr lang="en-US" dirty="0" err="1" smtClean="0"/>
              <a:t>che</a:t>
            </a:r>
            <a:r>
              <a:rPr lang="en-US" dirty="0" smtClean="0"/>
              <a:t> </a:t>
            </a:r>
            <a:r>
              <a:rPr lang="en-US" dirty="0" err="1" smtClean="0"/>
              <a:t>il</a:t>
            </a:r>
            <a:r>
              <a:rPr lang="en-US" dirty="0" smtClean="0"/>
              <a:t> </a:t>
            </a:r>
            <a:r>
              <a:rPr lang="en-US" dirty="0" err="1" smtClean="0"/>
              <a:t>controllo</a:t>
            </a:r>
            <a:r>
              <a:rPr lang="en-US" dirty="0" smtClean="0"/>
              <a:t> PID </a:t>
            </a:r>
            <a:r>
              <a:rPr lang="en-US" dirty="0" err="1" smtClean="0"/>
              <a:t>interno</a:t>
            </a:r>
            <a:r>
              <a:rPr lang="en-US" dirty="0" smtClean="0"/>
              <a:t> </a:t>
            </a:r>
            <a:r>
              <a:rPr lang="en-US" dirty="0" err="1" smtClean="0"/>
              <a:t>influisca</a:t>
            </a:r>
            <a:r>
              <a:rPr lang="en-US" dirty="0" smtClean="0"/>
              <a:t> con </a:t>
            </a:r>
            <a:r>
              <a:rPr lang="en-US" dirty="0" err="1" smtClean="0"/>
              <a:t>esso</a:t>
            </a:r>
            <a:endParaRPr lang="en-US" dirty="0"/>
          </a:p>
          <a:p>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4</a:t>
            </a:fld>
            <a:endParaRPr lang="en-US"/>
          </a:p>
        </p:txBody>
      </p:sp>
    </p:spTree>
    <p:extLst>
      <p:ext uri="{BB962C8B-B14F-4D97-AF65-F5344CB8AC3E}">
        <p14:creationId xmlns:p14="http://schemas.microsoft.com/office/powerpoint/2010/main" val="15596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Dati</a:t>
            </a:r>
            <a:r>
              <a:rPr lang="en-US" dirty="0" smtClean="0"/>
              <a:t>: </a:t>
            </a:r>
            <a:r>
              <a:rPr lang="en-US" dirty="0" err="1" smtClean="0"/>
              <a:t>Motori</a:t>
            </a:r>
            <a:r>
              <a:rPr lang="en-US" dirty="0" smtClean="0"/>
              <a:t> </a:t>
            </a:r>
            <a:r>
              <a:rPr lang="en-US" dirty="0" err="1" smtClean="0"/>
              <a:t>Regolati</a:t>
            </a:r>
            <a:endParaRPr lang="en-US" dirty="0"/>
          </a:p>
        </p:txBody>
      </p:sp>
      <p:sp>
        <p:nvSpPr>
          <p:cNvPr id="4" name="Footer Placeholder 3"/>
          <p:cNvSpPr>
            <a:spLocks noGrp="1"/>
          </p:cNvSpPr>
          <p:nvPr>
            <p:ph type="ftr" sz="quarter" idx="11"/>
          </p:nvPr>
        </p:nvSpPr>
        <p:spPr>
          <a:xfrm>
            <a:off x="2764639" y="6459786"/>
            <a:ext cx="3617103" cy="365125"/>
          </a:xfrm>
        </p:spPr>
        <p:txBody>
          <a:bodyPr/>
          <a:lstStyle/>
          <a:p>
            <a:r>
              <a:rPr lang="en-US"/>
              <a:t>© 2015 EV3Lessons.com, Last edit 7/06/2016</a:t>
            </a:r>
          </a:p>
        </p:txBody>
      </p:sp>
      <p:graphicFrame>
        <p:nvGraphicFramePr>
          <p:cNvPr id="6" name="Chart 5"/>
          <p:cNvGraphicFramePr>
            <a:graphicFrameLocks/>
          </p:cNvGraphicFramePr>
          <p:nvPr>
            <p:extLst>
              <p:ext uri="{D42A27DB-BD31-4B8C-83A1-F6EECF244321}">
                <p14:modId xmlns:p14="http://schemas.microsoft.com/office/powerpoint/2010/main" val="3050086326"/>
              </p:ext>
            </p:extLst>
          </p:nvPr>
        </p:nvGraphicFramePr>
        <p:xfrm>
          <a:off x="209070" y="1001486"/>
          <a:ext cx="4385194" cy="31443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3620831001"/>
              </p:ext>
            </p:extLst>
          </p:nvPr>
        </p:nvGraphicFramePr>
        <p:xfrm>
          <a:off x="4733366" y="1001486"/>
          <a:ext cx="4091322" cy="314431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227874" y="4182242"/>
            <a:ext cx="4252816" cy="1815882"/>
          </a:xfrm>
          <a:prstGeom prst="rect">
            <a:avLst/>
          </a:prstGeom>
          <a:noFill/>
        </p:spPr>
        <p:txBody>
          <a:bodyPr wrap="square" rtlCol="0">
            <a:spAutoFit/>
          </a:bodyPr>
          <a:lstStyle/>
          <a:p>
            <a:r>
              <a:rPr lang="it-IT" sz="1600" dirty="0"/>
              <a:t>L'ingresso al blocco motore non regolato specifica la potenza fornita al motore. I due motori funzionano in modo diverso alla stessa potenza perché non </a:t>
            </a:r>
            <a:r>
              <a:rPr lang="it-IT" sz="1600" dirty="0" smtClean="0"/>
              <a:t>esistono due </a:t>
            </a:r>
            <a:r>
              <a:rPr lang="it-IT" sz="1600" dirty="0"/>
              <a:t>motori uguali (notare lo spazio tra le linee). Quando la batteria si scarica, tutte le velocità diminuiscono (la pendenza diminuirà per entrambe le linee)</a:t>
            </a:r>
            <a:endParaRPr lang="en-US" sz="1600" dirty="0"/>
          </a:p>
        </p:txBody>
      </p:sp>
      <p:sp>
        <p:nvSpPr>
          <p:cNvPr id="9" name="TextBox 8"/>
          <p:cNvSpPr txBox="1"/>
          <p:nvPr/>
        </p:nvSpPr>
        <p:spPr>
          <a:xfrm>
            <a:off x="4480691" y="4089923"/>
            <a:ext cx="4565338" cy="2308324"/>
          </a:xfrm>
          <a:prstGeom prst="rect">
            <a:avLst/>
          </a:prstGeom>
          <a:noFill/>
        </p:spPr>
        <p:txBody>
          <a:bodyPr wrap="square" rtlCol="0">
            <a:spAutoFit/>
          </a:bodyPr>
          <a:lstStyle/>
          <a:p>
            <a:r>
              <a:rPr lang="it-IT" sz="1600" dirty="0"/>
              <a:t>L'input specifica la velocità. La regolazione della potenza regola la potenza per raggiungere la velocità richiesta (notare che le linee si sovrappongono per lo più). Questo funziona fino al limite (velocità massima) di ogni singolo motore </a:t>
            </a:r>
            <a:r>
              <a:rPr lang="it-IT" sz="1600" dirty="0" smtClean="0"/>
              <a:t>(notate che le </a:t>
            </a:r>
            <a:r>
              <a:rPr lang="it-IT" sz="1600" dirty="0"/>
              <a:t>linee </a:t>
            </a:r>
            <a:r>
              <a:rPr lang="it-IT" sz="1600" dirty="0" smtClean="0"/>
              <a:t>si separano solo alla </a:t>
            </a:r>
            <a:r>
              <a:rPr lang="it-IT" sz="1600" dirty="0"/>
              <a:t>massima potenza). Questo è vero indipendentemente dal livello della batteria. La velocità massima diminuirà a livelli di batteria più bassi, ma la pendenza rimarrà la stessa.</a:t>
            </a:r>
            <a:endParaRPr lang="en-US" sz="1600" dirty="0"/>
          </a:p>
        </p:txBody>
      </p:sp>
      <p:sp>
        <p:nvSpPr>
          <p:cNvPr id="10" name="Oval 9"/>
          <p:cNvSpPr/>
          <p:nvPr/>
        </p:nvSpPr>
        <p:spPr>
          <a:xfrm>
            <a:off x="7884676" y="1653071"/>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628638" y="2665004"/>
            <a:ext cx="1713025" cy="276999"/>
          </a:xfrm>
          <a:prstGeom prst="rect">
            <a:avLst/>
          </a:prstGeom>
          <a:noFill/>
        </p:spPr>
        <p:txBody>
          <a:bodyPr wrap="square" rtlCol="0">
            <a:spAutoFit/>
          </a:bodyPr>
          <a:lstStyle/>
          <a:p>
            <a:r>
              <a:rPr lang="en-US" sz="1200" dirty="0" err="1" smtClean="0"/>
              <a:t>Velocità</a:t>
            </a:r>
            <a:r>
              <a:rPr lang="en-US" sz="1200" dirty="0" smtClean="0"/>
              <a:t> (</a:t>
            </a:r>
            <a:r>
              <a:rPr lang="en-US" sz="1200" dirty="0" err="1" smtClean="0"/>
              <a:t>Gradi</a:t>
            </a:r>
            <a:r>
              <a:rPr lang="en-US" sz="1200" dirty="0" smtClean="0"/>
              <a:t>/10sec</a:t>
            </a:r>
            <a:r>
              <a:rPr lang="en-US" sz="1200" dirty="0"/>
              <a:t>)</a:t>
            </a:r>
          </a:p>
        </p:txBody>
      </p:sp>
      <p:sp>
        <p:nvSpPr>
          <p:cNvPr id="12" name="TextBox 11"/>
          <p:cNvSpPr txBox="1"/>
          <p:nvPr/>
        </p:nvSpPr>
        <p:spPr>
          <a:xfrm rot="16200000">
            <a:off x="3683924" y="2518043"/>
            <a:ext cx="2006944" cy="276999"/>
          </a:xfrm>
          <a:prstGeom prst="rect">
            <a:avLst/>
          </a:prstGeom>
          <a:noFill/>
        </p:spPr>
        <p:txBody>
          <a:bodyPr wrap="square" rtlCol="0">
            <a:spAutoFit/>
          </a:bodyPr>
          <a:lstStyle/>
          <a:p>
            <a:r>
              <a:rPr lang="en-US" sz="1200" dirty="0" err="1" smtClean="0"/>
              <a:t>Velocità</a:t>
            </a:r>
            <a:r>
              <a:rPr lang="en-US" sz="1200" dirty="0" smtClean="0"/>
              <a:t> (</a:t>
            </a:r>
            <a:r>
              <a:rPr lang="en-US" sz="1200" dirty="0" err="1" smtClean="0"/>
              <a:t>Gradi</a:t>
            </a:r>
            <a:r>
              <a:rPr lang="en-US" sz="1200" dirty="0" smtClean="0"/>
              <a:t>/10sec</a:t>
            </a:r>
            <a:r>
              <a:rPr lang="en-US" sz="1200" dirty="0"/>
              <a:t>)</a:t>
            </a:r>
          </a:p>
        </p:txBody>
      </p:sp>
      <p:sp>
        <p:nvSpPr>
          <p:cNvPr id="13" name="TextBox 12"/>
          <p:cNvSpPr txBox="1"/>
          <p:nvPr/>
        </p:nvSpPr>
        <p:spPr>
          <a:xfrm>
            <a:off x="6537726" y="3952042"/>
            <a:ext cx="1024468" cy="276999"/>
          </a:xfrm>
          <a:prstGeom prst="rect">
            <a:avLst/>
          </a:prstGeom>
          <a:noFill/>
        </p:spPr>
        <p:txBody>
          <a:bodyPr wrap="square" rtlCol="0">
            <a:spAutoFit/>
          </a:bodyPr>
          <a:lstStyle/>
          <a:p>
            <a:r>
              <a:rPr lang="en-US" sz="1200" dirty="0" smtClean="0"/>
              <a:t>Potenza </a:t>
            </a:r>
            <a:endParaRPr lang="en-US" sz="1200" dirty="0"/>
          </a:p>
        </p:txBody>
      </p:sp>
      <p:sp>
        <p:nvSpPr>
          <p:cNvPr id="14" name="TextBox 13"/>
          <p:cNvSpPr txBox="1"/>
          <p:nvPr/>
        </p:nvSpPr>
        <p:spPr>
          <a:xfrm>
            <a:off x="2101192" y="3936848"/>
            <a:ext cx="1024468" cy="276999"/>
          </a:xfrm>
          <a:prstGeom prst="rect">
            <a:avLst/>
          </a:prstGeom>
          <a:noFill/>
        </p:spPr>
        <p:txBody>
          <a:bodyPr wrap="square" rtlCol="0">
            <a:spAutoFit/>
          </a:bodyPr>
          <a:lstStyle/>
          <a:p>
            <a:r>
              <a:rPr lang="en-US" sz="1200" dirty="0" smtClean="0"/>
              <a:t>Potenza </a:t>
            </a:r>
            <a:endParaRPr lang="en-US" sz="1200" dirty="0"/>
          </a:p>
        </p:txBody>
      </p:sp>
      <p:sp>
        <p:nvSpPr>
          <p:cNvPr id="3" name="Slide Number Placeholder 2"/>
          <p:cNvSpPr>
            <a:spLocks noGrp="1"/>
          </p:cNvSpPr>
          <p:nvPr>
            <p:ph type="sldNum" sz="quarter" idx="12"/>
          </p:nvPr>
        </p:nvSpPr>
        <p:spPr>
          <a:xfrm>
            <a:off x="7425344" y="6459786"/>
            <a:ext cx="984019" cy="365125"/>
          </a:xfrm>
        </p:spPr>
        <p:txBody>
          <a:bodyPr/>
          <a:lstStyle/>
          <a:p>
            <a:fld id="{4382A7F7-08BF-4252-8141-63FB96055BBB}" type="slidenum">
              <a:rPr lang="en-US" smtClean="0"/>
              <a:t>5</a:t>
            </a:fld>
            <a:endParaRPr lang="en-US"/>
          </a:p>
        </p:txBody>
      </p:sp>
    </p:spTree>
    <p:extLst>
      <p:ext uri="{BB962C8B-B14F-4D97-AF65-F5344CB8AC3E}">
        <p14:creationId xmlns:p14="http://schemas.microsoft.com/office/powerpoint/2010/main" val="187009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Motori</a:t>
            </a:r>
            <a:r>
              <a:rPr lang="en-US" dirty="0" smtClean="0"/>
              <a:t> </a:t>
            </a:r>
            <a:r>
              <a:rPr lang="en-US" dirty="0" err="1" smtClean="0"/>
              <a:t>sincronizzati</a:t>
            </a:r>
            <a:endParaRPr lang="en-US" dirty="0"/>
          </a:p>
        </p:txBody>
      </p:sp>
      <p:sp>
        <p:nvSpPr>
          <p:cNvPr id="3" name="Content Placeholder 2"/>
          <p:cNvSpPr>
            <a:spLocks noGrp="1"/>
          </p:cNvSpPr>
          <p:nvPr>
            <p:ph idx="1"/>
          </p:nvPr>
        </p:nvSpPr>
        <p:spPr/>
        <p:txBody>
          <a:bodyPr/>
          <a:lstStyle/>
          <a:p>
            <a:r>
              <a:rPr lang="it-IT" dirty="0"/>
              <a:t>I motori sincronizzati fanno in modo che entrambi i motori </a:t>
            </a:r>
            <a:r>
              <a:rPr lang="it-IT" dirty="0" smtClean="0"/>
              <a:t>facciano la </a:t>
            </a:r>
            <a:r>
              <a:rPr lang="it-IT" dirty="0"/>
              <a:t>stessa quantità </a:t>
            </a:r>
            <a:r>
              <a:rPr lang="it-IT" dirty="0" smtClean="0"/>
              <a:t>di giri (o girino ad alcuni </a:t>
            </a:r>
            <a:r>
              <a:rPr lang="it-IT" dirty="0"/>
              <a:t>rapporti fissi</a:t>
            </a:r>
            <a:r>
              <a:rPr lang="it-IT" dirty="0" smtClean="0"/>
              <a:t>)</a:t>
            </a:r>
          </a:p>
          <a:p>
            <a:r>
              <a:rPr lang="it-IT" dirty="0" smtClean="0"/>
              <a:t>Ma se </a:t>
            </a:r>
            <a:r>
              <a:rPr lang="it-IT" dirty="0"/>
              <a:t>una ruota si blocca, impedisce all'altra ruota di ruotare</a:t>
            </a:r>
          </a:p>
          <a:p>
            <a:r>
              <a:rPr lang="it-IT" dirty="0" smtClean="0"/>
              <a:t>Se ci sono i </a:t>
            </a:r>
            <a:r>
              <a:rPr lang="it-IT" dirty="0"/>
              <a:t>motori che girano </a:t>
            </a:r>
            <a:r>
              <a:rPr lang="it-IT" dirty="0" smtClean="0"/>
              <a:t>della </a:t>
            </a:r>
            <a:r>
              <a:rPr lang="it-IT" dirty="0"/>
              <a:t>stessa </a:t>
            </a:r>
            <a:r>
              <a:rPr lang="it-IT" dirty="0" smtClean="0"/>
              <a:t>quantità di giri, questo aiuta </a:t>
            </a:r>
            <a:r>
              <a:rPr lang="it-IT" dirty="0"/>
              <a:t>ad assicurare che il robot si muova dritto quando una ruota è rallentata dall'attrito o da qualsiasi altra </a:t>
            </a:r>
            <a:r>
              <a:rPr lang="it-IT" dirty="0" smtClean="0"/>
              <a:t>cosa</a:t>
            </a:r>
          </a:p>
          <a:p>
            <a:r>
              <a:rPr lang="it-IT" dirty="0" smtClean="0"/>
              <a:t>Quando </a:t>
            </a:r>
            <a:r>
              <a:rPr lang="it-IT" dirty="0"/>
              <a:t>si hanno </a:t>
            </a:r>
            <a:r>
              <a:rPr lang="it-IT" dirty="0" smtClean="0"/>
              <a:t>i motori </a:t>
            </a:r>
            <a:r>
              <a:rPr lang="it-IT" dirty="0"/>
              <a:t>sincronizzati con un </a:t>
            </a:r>
            <a:r>
              <a:rPr lang="it-IT" dirty="0" smtClean="0"/>
              <a:t>certo rapporto</a:t>
            </a:r>
            <a:r>
              <a:rPr lang="it-IT" dirty="0"/>
              <a:t>, il robot effettua svolte prevedibili e regolari</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8" name="TextBox 7"/>
          <p:cNvSpPr txBox="1"/>
          <p:nvPr/>
        </p:nvSpPr>
        <p:spPr>
          <a:xfrm>
            <a:off x="1576664" y="5513813"/>
            <a:ext cx="5993052" cy="646331"/>
          </a:xfrm>
          <a:prstGeom prst="rect">
            <a:avLst/>
          </a:prstGeom>
          <a:noFill/>
        </p:spPr>
        <p:txBody>
          <a:bodyPr wrap="square" rtlCol="0">
            <a:spAutoFit/>
          </a:bodyPr>
          <a:lstStyle/>
          <a:p>
            <a:pPr algn="ctr"/>
            <a:r>
              <a:rPr lang="en-US" sz="3600" dirty="0" smtClean="0">
                <a:solidFill>
                  <a:srgbClr val="3366FF"/>
                </a:solidFill>
              </a:rPr>
              <a:t>Video </a:t>
            </a:r>
            <a:r>
              <a:rPr lang="en-US" sz="3600" dirty="0" err="1" smtClean="0">
                <a:solidFill>
                  <a:srgbClr val="3366FF"/>
                </a:solidFill>
              </a:rPr>
              <a:t>nella</a:t>
            </a:r>
            <a:r>
              <a:rPr lang="en-US" sz="3600" dirty="0" smtClean="0">
                <a:solidFill>
                  <a:srgbClr val="3366FF"/>
                </a:solidFill>
              </a:rPr>
              <a:t> </a:t>
            </a:r>
            <a:r>
              <a:rPr lang="en-US" sz="3600" dirty="0" err="1" smtClean="0">
                <a:solidFill>
                  <a:srgbClr val="3366FF"/>
                </a:solidFill>
              </a:rPr>
              <a:t>prossima</a:t>
            </a:r>
            <a:r>
              <a:rPr lang="en-US" sz="3600" dirty="0" smtClean="0">
                <a:solidFill>
                  <a:srgbClr val="3366FF"/>
                </a:solidFill>
              </a:rPr>
              <a:t> </a:t>
            </a:r>
            <a:r>
              <a:rPr lang="en-US" sz="3600" dirty="0">
                <a:solidFill>
                  <a:srgbClr val="3366FF"/>
                </a:solidFill>
              </a:rPr>
              <a:t>slide</a:t>
            </a:r>
          </a:p>
        </p:txBody>
      </p:sp>
      <p:sp>
        <p:nvSpPr>
          <p:cNvPr id="5" name="Slide Number Placeholder 4"/>
          <p:cNvSpPr>
            <a:spLocks noGrp="1"/>
          </p:cNvSpPr>
          <p:nvPr>
            <p:ph type="sldNum" sz="quarter" idx="12"/>
          </p:nvPr>
        </p:nvSpPr>
        <p:spPr/>
        <p:txBody>
          <a:bodyPr/>
          <a:lstStyle/>
          <a:p>
            <a:fld id="{4382A7F7-08BF-4252-8141-63FB96055BBB}" type="slidenum">
              <a:rPr lang="en-US" smtClean="0"/>
              <a:t>6</a:t>
            </a:fld>
            <a:endParaRPr lang="en-US"/>
          </a:p>
        </p:txBody>
      </p:sp>
    </p:spTree>
    <p:extLst>
      <p:ext uri="{BB962C8B-B14F-4D97-AF65-F5344CB8AC3E}">
        <p14:creationId xmlns:p14="http://schemas.microsoft.com/office/powerpoint/2010/main" val="311526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Sincronizzati</a:t>
            </a:r>
            <a:r>
              <a:rPr lang="en-US" dirty="0" smtClean="0"/>
              <a:t> </a:t>
            </a:r>
            <a:r>
              <a:rPr lang="en-US" dirty="0" err="1" smtClean="0"/>
              <a:t>vs</a:t>
            </a:r>
            <a:r>
              <a:rPr lang="en-US" dirty="0" smtClean="0"/>
              <a:t> Non </a:t>
            </a:r>
            <a:r>
              <a:rPr lang="en-US" dirty="0" err="1" smtClean="0"/>
              <a:t>sincronizzati</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pic>
        <p:nvPicPr>
          <p:cNvPr id="5" name="0001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3058" y="3402880"/>
            <a:ext cx="3861421" cy="2172049"/>
          </a:xfrm>
          <a:prstGeom prst="rect">
            <a:avLst/>
          </a:prstGeom>
        </p:spPr>
      </p:pic>
      <p:sp>
        <p:nvSpPr>
          <p:cNvPr id="6" name="TextBox 5"/>
          <p:cNvSpPr txBox="1"/>
          <p:nvPr/>
        </p:nvSpPr>
        <p:spPr>
          <a:xfrm>
            <a:off x="353058" y="2479550"/>
            <a:ext cx="3861421" cy="923330"/>
          </a:xfrm>
          <a:prstGeom prst="rect">
            <a:avLst/>
          </a:prstGeom>
          <a:noFill/>
        </p:spPr>
        <p:txBody>
          <a:bodyPr wrap="square" rtlCol="0">
            <a:spAutoFit/>
          </a:bodyPr>
          <a:lstStyle/>
          <a:p>
            <a:pPr algn="ctr"/>
            <a:r>
              <a:rPr lang="en-US" b="1" u="sng" dirty="0" err="1" smtClean="0"/>
              <a:t>Motori</a:t>
            </a:r>
            <a:r>
              <a:rPr lang="en-US" b="1" u="sng" dirty="0" smtClean="0"/>
              <a:t> </a:t>
            </a:r>
            <a:r>
              <a:rPr lang="en-US" b="1" u="sng" dirty="0" err="1" smtClean="0"/>
              <a:t>sincronizzati</a:t>
            </a:r>
            <a:endParaRPr lang="en-US" b="1" u="sng" dirty="0"/>
          </a:p>
          <a:p>
            <a:pPr algn="ctr"/>
            <a:r>
              <a:rPr lang="en-US" dirty="0" smtClean="0">
                <a:sym typeface="Wingdings"/>
              </a:rPr>
              <a:t>Il </a:t>
            </a:r>
            <a:r>
              <a:rPr lang="en-US" dirty="0" err="1" smtClean="0">
                <a:sym typeface="Wingdings"/>
              </a:rPr>
              <a:t>blocco</a:t>
            </a:r>
            <a:r>
              <a:rPr lang="en-US" dirty="0" smtClean="0">
                <a:sym typeface="Wingdings"/>
              </a:rPr>
              <a:t> di un </a:t>
            </a:r>
            <a:r>
              <a:rPr lang="en-US" dirty="0" err="1" smtClean="0">
                <a:sym typeface="Wingdings"/>
              </a:rPr>
              <a:t>motore</a:t>
            </a:r>
            <a:r>
              <a:rPr lang="en-US" dirty="0" smtClean="0">
                <a:sym typeface="Wingdings"/>
              </a:rPr>
              <a:t> </a:t>
            </a:r>
            <a:r>
              <a:rPr lang="en-US" dirty="0" err="1" smtClean="0">
                <a:sym typeface="Wingdings"/>
              </a:rPr>
              <a:t>causa</a:t>
            </a:r>
            <a:r>
              <a:rPr lang="en-US" dirty="0" smtClean="0">
                <a:sym typeface="Wingdings"/>
              </a:rPr>
              <a:t> lo stop </a:t>
            </a:r>
            <a:r>
              <a:rPr lang="en-US" dirty="0" err="1" smtClean="0">
                <a:sym typeface="Wingdings"/>
              </a:rPr>
              <a:t>dell’altro</a:t>
            </a:r>
            <a:endParaRPr lang="en-US" b="1" u="sng" dirty="0"/>
          </a:p>
        </p:txBody>
      </p:sp>
      <p:pic>
        <p:nvPicPr>
          <p:cNvPr id="7" name="0001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2971" y="3402880"/>
            <a:ext cx="3965562" cy="2230629"/>
          </a:xfrm>
          <a:prstGeom prst="rect">
            <a:avLst/>
          </a:prstGeom>
        </p:spPr>
      </p:pic>
      <p:sp>
        <p:nvSpPr>
          <p:cNvPr id="8" name="TextBox 7"/>
          <p:cNvSpPr txBox="1"/>
          <p:nvPr/>
        </p:nvSpPr>
        <p:spPr>
          <a:xfrm>
            <a:off x="4632971" y="2470565"/>
            <a:ext cx="3861421" cy="923330"/>
          </a:xfrm>
          <a:prstGeom prst="rect">
            <a:avLst/>
          </a:prstGeom>
          <a:noFill/>
        </p:spPr>
        <p:txBody>
          <a:bodyPr wrap="square" rtlCol="0">
            <a:spAutoFit/>
          </a:bodyPr>
          <a:lstStyle/>
          <a:p>
            <a:pPr algn="ctr"/>
            <a:r>
              <a:rPr lang="en-US" b="1" u="sng" dirty="0" err="1" smtClean="0"/>
              <a:t>Motori</a:t>
            </a:r>
            <a:r>
              <a:rPr lang="en-US" b="1" u="sng" dirty="0" smtClean="0"/>
              <a:t> non </a:t>
            </a:r>
            <a:r>
              <a:rPr lang="en-US" b="1" u="sng" dirty="0" err="1" smtClean="0"/>
              <a:t>sincronizzati</a:t>
            </a:r>
            <a:endParaRPr lang="en-US" b="1" u="sng" dirty="0"/>
          </a:p>
          <a:p>
            <a:pPr algn="ctr"/>
            <a:r>
              <a:rPr lang="en-US" dirty="0" smtClean="0">
                <a:sym typeface="Wingdings"/>
              </a:rPr>
              <a:t>Il secondo </a:t>
            </a:r>
            <a:r>
              <a:rPr lang="en-US" dirty="0" err="1" smtClean="0">
                <a:sym typeface="Wingdings"/>
              </a:rPr>
              <a:t>motore</a:t>
            </a:r>
            <a:r>
              <a:rPr lang="en-US" dirty="0" smtClean="0">
                <a:sym typeface="Wingdings"/>
              </a:rPr>
              <a:t> continua a </a:t>
            </a:r>
            <a:r>
              <a:rPr lang="en-US" dirty="0" err="1" smtClean="0">
                <a:sym typeface="Wingdings"/>
              </a:rPr>
              <a:t>girare</a:t>
            </a:r>
            <a:r>
              <a:rPr lang="en-US" dirty="0" smtClean="0">
                <a:sym typeface="Wingdings"/>
              </a:rPr>
              <a:t> </a:t>
            </a:r>
            <a:r>
              <a:rPr lang="en-US" dirty="0" err="1" smtClean="0">
                <a:sym typeface="Wingdings"/>
              </a:rPr>
              <a:t>anche</a:t>
            </a:r>
            <a:r>
              <a:rPr lang="en-US" dirty="0" smtClean="0">
                <a:sym typeface="Wingdings"/>
              </a:rPr>
              <a:t> </a:t>
            </a:r>
            <a:r>
              <a:rPr lang="en-US" dirty="0" err="1" smtClean="0">
                <a:sym typeface="Wingdings"/>
              </a:rPr>
              <a:t>quando</a:t>
            </a:r>
            <a:r>
              <a:rPr lang="en-US" dirty="0" smtClean="0">
                <a:sym typeface="Wingdings"/>
              </a:rPr>
              <a:t> </a:t>
            </a:r>
            <a:r>
              <a:rPr lang="en-US" dirty="0" err="1" smtClean="0">
                <a:sym typeface="Wingdings"/>
              </a:rPr>
              <a:t>il</a:t>
            </a:r>
            <a:r>
              <a:rPr lang="en-US" dirty="0" smtClean="0">
                <a:sym typeface="Wingdings"/>
              </a:rPr>
              <a:t> primo è </a:t>
            </a:r>
            <a:r>
              <a:rPr lang="en-US" dirty="0" err="1" smtClean="0">
                <a:sym typeface="Wingdings"/>
              </a:rPr>
              <a:t>bloccato</a:t>
            </a:r>
            <a:endParaRPr lang="en-US" b="1" u="sng" dirty="0"/>
          </a:p>
        </p:txBody>
      </p:sp>
      <p:sp>
        <p:nvSpPr>
          <p:cNvPr id="9" name="TextBox 8"/>
          <p:cNvSpPr txBox="1"/>
          <p:nvPr/>
        </p:nvSpPr>
        <p:spPr>
          <a:xfrm>
            <a:off x="1760791" y="1524318"/>
            <a:ext cx="5622418" cy="646331"/>
          </a:xfrm>
          <a:prstGeom prst="rect">
            <a:avLst/>
          </a:prstGeom>
          <a:noFill/>
        </p:spPr>
        <p:txBody>
          <a:bodyPr wrap="square" rtlCol="0">
            <a:spAutoFit/>
          </a:bodyPr>
          <a:lstStyle/>
          <a:p>
            <a:pPr algn="ctr"/>
            <a:r>
              <a:rPr lang="en-US" sz="3600" dirty="0" err="1" smtClean="0">
                <a:solidFill>
                  <a:srgbClr val="3366FF"/>
                </a:solidFill>
              </a:rPr>
              <a:t>Clicca</a:t>
            </a:r>
            <a:r>
              <a:rPr lang="en-US" sz="3600" dirty="0" smtClean="0">
                <a:solidFill>
                  <a:srgbClr val="3366FF"/>
                </a:solidFill>
              </a:rPr>
              <a:t> per </a:t>
            </a:r>
            <a:r>
              <a:rPr lang="en-US" sz="3600" dirty="0" err="1" smtClean="0">
                <a:solidFill>
                  <a:srgbClr val="3366FF"/>
                </a:solidFill>
              </a:rPr>
              <a:t>vedere</a:t>
            </a:r>
            <a:r>
              <a:rPr lang="en-US" sz="3600" dirty="0" smtClean="0">
                <a:solidFill>
                  <a:srgbClr val="3366FF"/>
                </a:solidFill>
              </a:rPr>
              <a:t> i video</a:t>
            </a:r>
            <a:endParaRPr lang="en-US" sz="3600" dirty="0">
              <a:solidFill>
                <a:srgbClr val="3366FF"/>
              </a:solidFill>
            </a:endParaRPr>
          </a:p>
        </p:txBody>
      </p:sp>
      <p:sp>
        <p:nvSpPr>
          <p:cNvPr id="3" name="Slide Number Placeholder 2"/>
          <p:cNvSpPr>
            <a:spLocks noGrp="1"/>
          </p:cNvSpPr>
          <p:nvPr>
            <p:ph type="sldNum" sz="quarter" idx="12"/>
          </p:nvPr>
        </p:nvSpPr>
        <p:spPr/>
        <p:txBody>
          <a:bodyPr/>
          <a:lstStyle/>
          <a:p>
            <a:fld id="{4382A7F7-08BF-4252-8141-63FB96055BBB}" type="slidenum">
              <a:rPr lang="en-US" smtClean="0"/>
              <a:t>7</a:t>
            </a:fld>
            <a:endParaRPr lang="en-US"/>
          </a:p>
        </p:txBody>
      </p:sp>
    </p:spTree>
    <p:extLst>
      <p:ext uri="{BB962C8B-B14F-4D97-AF65-F5344CB8AC3E}">
        <p14:creationId xmlns:p14="http://schemas.microsoft.com/office/powerpoint/2010/main" val="2838022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Dati</a:t>
            </a:r>
            <a:r>
              <a:rPr lang="en-US" dirty="0" smtClean="0"/>
              <a:t>: </a:t>
            </a:r>
            <a:r>
              <a:rPr lang="en-US" dirty="0" err="1"/>
              <a:t>M</a:t>
            </a:r>
            <a:r>
              <a:rPr lang="en-US" dirty="0" err="1" smtClean="0"/>
              <a:t>otori</a:t>
            </a:r>
            <a:r>
              <a:rPr lang="en-US" dirty="0" smtClean="0"/>
              <a:t> </a:t>
            </a:r>
            <a:r>
              <a:rPr lang="en-US" dirty="0" err="1" smtClean="0"/>
              <a:t>Sincronizzati</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graphicFrame>
        <p:nvGraphicFramePr>
          <p:cNvPr id="8" name="Chart 7"/>
          <p:cNvGraphicFramePr>
            <a:graphicFrameLocks/>
          </p:cNvGraphicFramePr>
          <p:nvPr>
            <p:extLst>
              <p:ext uri="{D42A27DB-BD31-4B8C-83A1-F6EECF244321}">
                <p14:modId xmlns:p14="http://schemas.microsoft.com/office/powerpoint/2010/main" val="1527048603"/>
              </p:ext>
            </p:extLst>
          </p:nvPr>
        </p:nvGraphicFramePr>
        <p:xfrm>
          <a:off x="4681284" y="1786449"/>
          <a:ext cx="4143402" cy="2353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2743790044"/>
              </p:ext>
            </p:extLst>
          </p:nvPr>
        </p:nvGraphicFramePr>
        <p:xfrm>
          <a:off x="366374" y="1786448"/>
          <a:ext cx="4058434" cy="2353286"/>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82878" y="4107118"/>
            <a:ext cx="3886926" cy="923330"/>
          </a:xfrm>
          <a:prstGeom prst="rect">
            <a:avLst/>
          </a:prstGeom>
          <a:noFill/>
        </p:spPr>
        <p:txBody>
          <a:bodyPr wrap="square" rtlCol="0">
            <a:spAutoFit/>
          </a:bodyPr>
          <a:lstStyle/>
          <a:p>
            <a:r>
              <a:rPr lang="en-US" dirty="0" err="1" smtClean="0"/>
              <a:t>Entrambi</a:t>
            </a:r>
            <a:r>
              <a:rPr lang="en-US" dirty="0" smtClean="0"/>
              <a:t> i </a:t>
            </a:r>
            <a:r>
              <a:rPr lang="en-US" dirty="0" err="1" smtClean="0"/>
              <a:t>motori</a:t>
            </a:r>
            <a:r>
              <a:rPr lang="en-US" dirty="0" smtClean="0"/>
              <a:t> </a:t>
            </a:r>
            <a:r>
              <a:rPr lang="en-US" dirty="0" err="1" smtClean="0"/>
              <a:t>percorrono</a:t>
            </a:r>
            <a:r>
              <a:rPr lang="en-US" dirty="0" smtClean="0"/>
              <a:t> la </a:t>
            </a:r>
            <a:r>
              <a:rPr lang="en-US" dirty="0" err="1" smtClean="0"/>
              <a:t>stessa</a:t>
            </a:r>
            <a:r>
              <a:rPr lang="en-US" dirty="0" smtClean="0"/>
              <a:t> </a:t>
            </a:r>
            <a:r>
              <a:rPr lang="en-US" dirty="0" err="1" smtClean="0"/>
              <a:t>distanza</a:t>
            </a:r>
            <a:r>
              <a:rPr lang="en-US" dirty="0" smtClean="0"/>
              <a:t>. Le due </a:t>
            </a:r>
            <a:r>
              <a:rPr lang="en-US" dirty="0" err="1" smtClean="0"/>
              <a:t>linee</a:t>
            </a:r>
            <a:r>
              <a:rPr lang="en-US" dirty="0" smtClean="0"/>
              <a:t> </a:t>
            </a:r>
            <a:r>
              <a:rPr lang="en-US" dirty="0" err="1" smtClean="0"/>
              <a:t>si</a:t>
            </a:r>
            <a:r>
              <a:rPr lang="en-US" dirty="0" smtClean="0"/>
              <a:t> </a:t>
            </a:r>
            <a:r>
              <a:rPr lang="en-US" dirty="0" err="1" smtClean="0"/>
              <a:t>sovrappongono</a:t>
            </a:r>
            <a:r>
              <a:rPr lang="en-US" dirty="0" smtClean="0"/>
              <a:t>.</a:t>
            </a:r>
            <a:endParaRPr lang="en-US" dirty="0"/>
          </a:p>
        </p:txBody>
      </p:sp>
      <p:sp>
        <p:nvSpPr>
          <p:cNvPr id="11" name="TextBox 10"/>
          <p:cNvSpPr txBox="1"/>
          <p:nvPr/>
        </p:nvSpPr>
        <p:spPr>
          <a:xfrm>
            <a:off x="4836288" y="4096645"/>
            <a:ext cx="3886926" cy="1200329"/>
          </a:xfrm>
          <a:prstGeom prst="rect">
            <a:avLst/>
          </a:prstGeom>
          <a:noFill/>
        </p:spPr>
        <p:txBody>
          <a:bodyPr wrap="square" rtlCol="0">
            <a:spAutoFit/>
          </a:bodyPr>
          <a:lstStyle/>
          <a:p>
            <a:r>
              <a:rPr lang="it-IT" dirty="0"/>
              <a:t>Un motore non è in grado di stare al passo con l'altro. </a:t>
            </a:r>
            <a:r>
              <a:rPr lang="it-IT" dirty="0" smtClean="0"/>
              <a:t>Il problema non </a:t>
            </a:r>
            <a:r>
              <a:rPr lang="it-IT" dirty="0"/>
              <a:t>è </a:t>
            </a:r>
            <a:r>
              <a:rPr lang="it-IT" dirty="0" smtClean="0"/>
              <a:t>risolto </a:t>
            </a:r>
            <a:r>
              <a:rPr lang="it-IT" dirty="0"/>
              <a:t>perché </a:t>
            </a:r>
            <a:r>
              <a:rPr lang="it-IT" dirty="0" smtClean="0"/>
              <a:t>essi non </a:t>
            </a:r>
            <a:r>
              <a:rPr lang="it-IT" dirty="0"/>
              <a:t>sono </a:t>
            </a:r>
            <a:r>
              <a:rPr lang="it-IT" dirty="0" smtClean="0"/>
              <a:t>sincronizzati.</a:t>
            </a:r>
            <a:endParaRPr lang="en-US" dirty="0"/>
          </a:p>
        </p:txBody>
      </p:sp>
      <p:sp>
        <p:nvSpPr>
          <p:cNvPr id="12" name="Oval 11"/>
          <p:cNvSpPr/>
          <p:nvPr/>
        </p:nvSpPr>
        <p:spPr>
          <a:xfrm>
            <a:off x="7931853" y="2379709"/>
            <a:ext cx="791361" cy="592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631192" y="2507016"/>
            <a:ext cx="1718136" cy="276999"/>
          </a:xfrm>
          <a:prstGeom prst="rect">
            <a:avLst/>
          </a:prstGeom>
          <a:noFill/>
        </p:spPr>
        <p:txBody>
          <a:bodyPr wrap="square" rtlCol="0">
            <a:spAutoFit/>
          </a:bodyPr>
          <a:lstStyle/>
          <a:p>
            <a:r>
              <a:rPr lang="en-US" sz="1200"/>
              <a:t>Speed (Degrees/10 sec)</a:t>
            </a:r>
            <a:endParaRPr lang="en-US" sz="1200" dirty="0"/>
          </a:p>
        </p:txBody>
      </p:sp>
      <p:sp>
        <p:nvSpPr>
          <p:cNvPr id="14" name="TextBox 13"/>
          <p:cNvSpPr txBox="1"/>
          <p:nvPr/>
        </p:nvSpPr>
        <p:spPr>
          <a:xfrm rot="16200000">
            <a:off x="3788074" y="2547269"/>
            <a:ext cx="1798644" cy="276999"/>
          </a:xfrm>
          <a:prstGeom prst="rect">
            <a:avLst/>
          </a:prstGeom>
          <a:noFill/>
        </p:spPr>
        <p:txBody>
          <a:bodyPr wrap="square" rtlCol="0">
            <a:spAutoFit/>
          </a:bodyPr>
          <a:lstStyle/>
          <a:p>
            <a:r>
              <a:rPr lang="en-US" sz="1200"/>
              <a:t>Speed (Degrees/10 sec)</a:t>
            </a:r>
            <a:endParaRPr lang="en-US" sz="1200" dirty="0"/>
          </a:p>
        </p:txBody>
      </p:sp>
      <p:sp>
        <p:nvSpPr>
          <p:cNvPr id="15" name="TextBox 14"/>
          <p:cNvSpPr txBox="1"/>
          <p:nvPr/>
        </p:nvSpPr>
        <p:spPr>
          <a:xfrm>
            <a:off x="6537726" y="3585092"/>
            <a:ext cx="1024468" cy="276999"/>
          </a:xfrm>
          <a:prstGeom prst="rect">
            <a:avLst/>
          </a:prstGeom>
          <a:noFill/>
        </p:spPr>
        <p:txBody>
          <a:bodyPr wrap="square" rtlCol="0">
            <a:spAutoFit/>
          </a:bodyPr>
          <a:lstStyle/>
          <a:p>
            <a:r>
              <a:rPr lang="en-US" sz="1200" dirty="0"/>
              <a:t>Power</a:t>
            </a:r>
          </a:p>
        </p:txBody>
      </p:sp>
      <p:sp>
        <p:nvSpPr>
          <p:cNvPr id="16" name="TextBox 15"/>
          <p:cNvSpPr txBox="1"/>
          <p:nvPr/>
        </p:nvSpPr>
        <p:spPr>
          <a:xfrm>
            <a:off x="2016526" y="3618958"/>
            <a:ext cx="1024468" cy="276999"/>
          </a:xfrm>
          <a:prstGeom prst="rect">
            <a:avLst/>
          </a:prstGeom>
          <a:noFill/>
        </p:spPr>
        <p:txBody>
          <a:bodyPr wrap="square" rtlCol="0">
            <a:spAutoFit/>
          </a:bodyPr>
          <a:lstStyle/>
          <a:p>
            <a:r>
              <a:rPr lang="en-US" sz="1200" dirty="0"/>
              <a:t>Power</a:t>
            </a:r>
          </a:p>
        </p:txBody>
      </p:sp>
      <p:sp>
        <p:nvSpPr>
          <p:cNvPr id="3" name="Slide Number Placeholder 2"/>
          <p:cNvSpPr>
            <a:spLocks noGrp="1"/>
          </p:cNvSpPr>
          <p:nvPr>
            <p:ph type="sldNum" sz="quarter" idx="12"/>
          </p:nvPr>
        </p:nvSpPr>
        <p:spPr/>
        <p:txBody>
          <a:bodyPr/>
          <a:lstStyle/>
          <a:p>
            <a:fld id="{4382A7F7-08BF-4252-8141-63FB96055BBB}" type="slidenum">
              <a:rPr lang="en-US" smtClean="0"/>
              <a:t>8</a:t>
            </a:fld>
            <a:endParaRPr lang="en-US"/>
          </a:p>
        </p:txBody>
      </p:sp>
    </p:spTree>
    <p:extLst>
      <p:ext uri="{BB962C8B-B14F-4D97-AF65-F5344CB8AC3E}">
        <p14:creationId xmlns:p14="http://schemas.microsoft.com/office/powerpoint/2010/main" val="13054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874" y="453338"/>
            <a:ext cx="8596812" cy="874055"/>
          </a:xfrm>
        </p:spPr>
        <p:txBody>
          <a:bodyPr>
            <a:normAutofit fontScale="90000"/>
          </a:bodyPr>
          <a:lstStyle/>
          <a:p>
            <a:r>
              <a:rPr lang="en-US" dirty="0" err="1" smtClean="0"/>
              <a:t>Accelerazione</a:t>
            </a:r>
            <a:r>
              <a:rPr lang="en-US" dirty="0" smtClean="0"/>
              <a:t>/</a:t>
            </a:r>
            <a:r>
              <a:rPr lang="en-US" dirty="0" err="1" smtClean="0"/>
              <a:t>Decelerazione</a:t>
            </a:r>
            <a:r>
              <a:rPr lang="en-US" dirty="0" smtClean="0"/>
              <a:t> (Ramp up/Ramp down</a:t>
            </a:r>
            <a:endParaRPr lang="en-US" dirty="0"/>
          </a:p>
        </p:txBody>
      </p:sp>
      <p:sp>
        <p:nvSpPr>
          <p:cNvPr id="3" name="Content Placeholder 2"/>
          <p:cNvSpPr>
            <a:spLocks noGrp="1"/>
          </p:cNvSpPr>
          <p:nvPr>
            <p:ph idx="1"/>
          </p:nvPr>
        </p:nvSpPr>
        <p:spPr/>
        <p:txBody>
          <a:bodyPr/>
          <a:lstStyle/>
          <a:p>
            <a:r>
              <a:rPr lang="en-US" dirty="0" err="1" smtClean="0"/>
              <a:t>L’accelerazione</a:t>
            </a:r>
            <a:r>
              <a:rPr lang="en-US" dirty="0" smtClean="0"/>
              <a:t> </a:t>
            </a:r>
            <a:r>
              <a:rPr lang="en-US" dirty="0" err="1" smtClean="0"/>
              <a:t>fa</a:t>
            </a:r>
            <a:r>
              <a:rPr lang="en-US" dirty="0" smtClean="0"/>
              <a:t> </a:t>
            </a:r>
            <a:r>
              <a:rPr lang="en-US" dirty="0" err="1" smtClean="0"/>
              <a:t>si</a:t>
            </a:r>
            <a:r>
              <a:rPr lang="en-US" dirty="0" smtClean="0"/>
              <a:t> </a:t>
            </a:r>
            <a:r>
              <a:rPr lang="en-US" dirty="0" err="1" smtClean="0"/>
              <a:t>che</a:t>
            </a:r>
            <a:r>
              <a:rPr lang="en-US" dirty="0" smtClean="0"/>
              <a:t> </a:t>
            </a:r>
            <a:r>
              <a:rPr lang="en-US" dirty="0" smtClean="0"/>
              <a:t>robot </a:t>
            </a:r>
            <a:r>
              <a:rPr lang="en-US" dirty="0" err="1" smtClean="0"/>
              <a:t>aumenti</a:t>
            </a:r>
            <a:r>
              <a:rPr lang="en-US" dirty="0" smtClean="0"/>
              <a:t> la </a:t>
            </a:r>
            <a:r>
              <a:rPr lang="en-US" dirty="0" err="1" smtClean="0"/>
              <a:t>propria</a:t>
            </a:r>
            <a:r>
              <a:rPr lang="en-US" dirty="0" smtClean="0"/>
              <a:t> </a:t>
            </a:r>
            <a:r>
              <a:rPr lang="en-US" dirty="0" err="1" smtClean="0"/>
              <a:t>velocità</a:t>
            </a:r>
            <a:r>
              <a:rPr lang="en-US" dirty="0" smtClean="0"/>
              <a:t> </a:t>
            </a:r>
            <a:r>
              <a:rPr lang="en-US" dirty="0" err="1" smtClean="0"/>
              <a:t>gradualmente</a:t>
            </a:r>
            <a:r>
              <a:rPr lang="en-US" dirty="0" smtClean="0"/>
              <a:t> fin </a:t>
            </a:r>
            <a:r>
              <a:rPr lang="en-US" dirty="0" err="1" smtClean="0"/>
              <a:t>dall’inizio</a:t>
            </a:r>
            <a:r>
              <a:rPr lang="en-US" dirty="0" smtClean="0"/>
              <a:t> del </a:t>
            </a:r>
            <a:r>
              <a:rPr lang="en-US" dirty="0" err="1" smtClean="0"/>
              <a:t>movimento</a:t>
            </a:r>
            <a:r>
              <a:rPr lang="en-US" dirty="0" smtClean="0"/>
              <a:t> </a:t>
            </a:r>
          </a:p>
          <a:p>
            <a:r>
              <a:rPr lang="en-US" dirty="0" smtClean="0"/>
              <a:t>La </a:t>
            </a:r>
            <a:r>
              <a:rPr lang="en-US" dirty="0" err="1" smtClean="0"/>
              <a:t>decelerazione</a:t>
            </a:r>
            <a:r>
              <a:rPr lang="en-US" dirty="0" smtClean="0"/>
              <a:t> </a:t>
            </a:r>
            <a:r>
              <a:rPr lang="en-US" dirty="0" err="1" smtClean="0"/>
              <a:t>fa</a:t>
            </a:r>
            <a:r>
              <a:rPr lang="en-US" dirty="0" smtClean="0"/>
              <a:t> in </a:t>
            </a:r>
            <a:r>
              <a:rPr lang="en-US" dirty="0" err="1" smtClean="0"/>
              <a:t>modo</a:t>
            </a:r>
            <a:r>
              <a:rPr lang="en-US" dirty="0" smtClean="0"/>
              <a:t> </a:t>
            </a:r>
            <a:r>
              <a:rPr lang="en-US" dirty="0" err="1" smtClean="0"/>
              <a:t>che</a:t>
            </a:r>
            <a:r>
              <a:rPr lang="en-US" dirty="0" smtClean="0"/>
              <a:t> </a:t>
            </a:r>
            <a:r>
              <a:rPr lang="en-US" dirty="0" err="1" smtClean="0"/>
              <a:t>il</a:t>
            </a:r>
            <a:r>
              <a:rPr lang="en-US" dirty="0" smtClean="0"/>
              <a:t> robot </a:t>
            </a:r>
            <a:r>
              <a:rPr lang="en-US" dirty="0" err="1" smtClean="0"/>
              <a:t>si</a:t>
            </a:r>
            <a:r>
              <a:rPr lang="en-US" dirty="0" smtClean="0"/>
              <a:t> </a:t>
            </a:r>
            <a:r>
              <a:rPr lang="en-US" dirty="0" err="1" smtClean="0"/>
              <a:t>fermi</a:t>
            </a:r>
            <a:r>
              <a:rPr lang="en-US" dirty="0" smtClean="0"/>
              <a:t> </a:t>
            </a:r>
            <a:r>
              <a:rPr lang="en-US" dirty="0" err="1" smtClean="0"/>
              <a:t>rallentando</a:t>
            </a:r>
            <a:r>
              <a:rPr lang="en-US" dirty="0" smtClean="0"/>
              <a:t> </a:t>
            </a:r>
            <a:r>
              <a:rPr lang="en-US" dirty="0" err="1" smtClean="0"/>
              <a:t>gradualmente</a:t>
            </a:r>
            <a:r>
              <a:rPr lang="en-US" dirty="0" smtClean="0"/>
              <a:t> </a:t>
            </a:r>
            <a:r>
              <a:rPr lang="en-US" dirty="0" err="1" smtClean="0"/>
              <a:t>alla</a:t>
            </a:r>
            <a:r>
              <a:rPr lang="en-US" dirty="0" smtClean="0"/>
              <a:t> fine </a:t>
            </a:r>
          </a:p>
          <a:p>
            <a:r>
              <a:rPr lang="en-US" dirty="0" err="1" smtClean="0"/>
              <a:t>Senza</a:t>
            </a:r>
            <a:r>
              <a:rPr lang="en-US" dirty="0" smtClean="0"/>
              <a:t> </a:t>
            </a:r>
            <a:r>
              <a:rPr lang="en-US" dirty="0" err="1" smtClean="0"/>
              <a:t>l’accelerazione</a:t>
            </a:r>
            <a:r>
              <a:rPr lang="en-US" dirty="0" smtClean="0"/>
              <a:t> o </a:t>
            </a:r>
            <a:r>
              <a:rPr lang="en-US" dirty="0" err="1" smtClean="0"/>
              <a:t>decelerazione</a:t>
            </a:r>
            <a:r>
              <a:rPr lang="en-US" dirty="0" smtClean="0"/>
              <a:t> (ramp </a:t>
            </a:r>
            <a:r>
              <a:rPr lang="en-US" dirty="0"/>
              <a:t>up/ramp </a:t>
            </a:r>
            <a:r>
              <a:rPr lang="en-US" dirty="0" smtClean="0"/>
              <a:t>down) </a:t>
            </a:r>
            <a:r>
              <a:rPr lang="en-US" dirty="0" err="1" smtClean="0"/>
              <a:t>potrete</a:t>
            </a:r>
            <a:r>
              <a:rPr lang="en-US" dirty="0" smtClean="0"/>
              <a:t> </a:t>
            </a:r>
            <a:r>
              <a:rPr lang="en-US" dirty="0" err="1" smtClean="0"/>
              <a:t>osservare</a:t>
            </a:r>
            <a:r>
              <a:rPr lang="en-US" dirty="0" smtClean="0"/>
              <a:t> </a:t>
            </a:r>
            <a:r>
              <a:rPr lang="en-US" dirty="0" err="1" smtClean="0"/>
              <a:t>che</a:t>
            </a:r>
            <a:r>
              <a:rPr lang="en-US" dirty="0" smtClean="0"/>
              <a:t> </a:t>
            </a:r>
            <a:r>
              <a:rPr lang="en-US" dirty="0" err="1" smtClean="0"/>
              <a:t>il</a:t>
            </a:r>
            <a:r>
              <a:rPr lang="en-US" dirty="0" smtClean="0"/>
              <a:t> robot </a:t>
            </a:r>
            <a:r>
              <a:rPr lang="en-US" dirty="0" err="1" smtClean="0"/>
              <a:t>scatta</a:t>
            </a:r>
            <a:r>
              <a:rPr lang="en-US" dirty="0" smtClean="0"/>
              <a:t> </a:t>
            </a:r>
            <a:r>
              <a:rPr lang="en-US" dirty="0" err="1" smtClean="0"/>
              <a:t>leggermente</a:t>
            </a:r>
            <a:r>
              <a:rPr lang="en-US" dirty="0" smtClean="0"/>
              <a:t> </a:t>
            </a:r>
            <a:r>
              <a:rPr lang="en-US" dirty="0" err="1" smtClean="0"/>
              <a:t>all’inizio</a:t>
            </a:r>
            <a:r>
              <a:rPr lang="en-US" dirty="0" smtClean="0"/>
              <a:t> e </a:t>
            </a:r>
            <a:r>
              <a:rPr lang="en-US" dirty="0" err="1" smtClean="0"/>
              <a:t>alla</a:t>
            </a:r>
            <a:r>
              <a:rPr lang="en-US" dirty="0" smtClean="0"/>
              <a:t> fine del </a:t>
            </a:r>
            <a:r>
              <a:rPr lang="en-US" dirty="0" err="1" smtClean="0"/>
              <a:t>percorso</a:t>
            </a:r>
            <a:r>
              <a:rPr lang="en-US" dirty="0" smtClean="0"/>
              <a:t> </a:t>
            </a:r>
          </a:p>
          <a:p>
            <a:r>
              <a:rPr lang="en-US" dirty="0" smtClean="0"/>
              <a:t>Il </a:t>
            </a:r>
            <a:r>
              <a:rPr lang="en-US" dirty="0" smtClean="0"/>
              <a:t>robot </a:t>
            </a:r>
            <a:r>
              <a:rPr lang="en-US" dirty="0" err="1" smtClean="0"/>
              <a:t>aggiusterà</a:t>
            </a:r>
            <a:r>
              <a:rPr lang="en-US" dirty="0" smtClean="0"/>
              <a:t> </a:t>
            </a:r>
            <a:r>
              <a:rPr lang="en-US" dirty="0" err="1" smtClean="0"/>
              <a:t>comunque</a:t>
            </a:r>
            <a:r>
              <a:rPr lang="en-US" dirty="0" smtClean="0"/>
              <a:t> i </a:t>
            </a:r>
            <a:r>
              <a:rPr lang="en-US" dirty="0" err="1" smtClean="0"/>
              <a:t>propri</a:t>
            </a:r>
            <a:r>
              <a:rPr lang="en-US" dirty="0" smtClean="0"/>
              <a:t> </a:t>
            </a:r>
            <a:r>
              <a:rPr lang="en-US" dirty="0" err="1" smtClean="0"/>
              <a:t>motori</a:t>
            </a:r>
            <a:r>
              <a:rPr lang="en-US" dirty="0" smtClean="0"/>
              <a:t> </a:t>
            </a:r>
            <a:r>
              <a:rPr lang="en-US" dirty="0" err="1" smtClean="0"/>
              <a:t>dopo</a:t>
            </a:r>
            <a:r>
              <a:rPr lang="en-US" dirty="0" smtClean="0"/>
              <a:t> la </a:t>
            </a:r>
            <a:r>
              <a:rPr lang="en-US" dirty="0" err="1" smtClean="0"/>
              <a:t>frenata</a:t>
            </a:r>
            <a:r>
              <a:rPr lang="en-US" dirty="0" smtClean="0"/>
              <a:t> per </a:t>
            </a:r>
            <a:r>
              <a:rPr lang="en-US" dirty="0" err="1" smtClean="0"/>
              <a:t>raggiungere</a:t>
            </a:r>
            <a:r>
              <a:rPr lang="en-US" dirty="0" smtClean="0"/>
              <a:t> </a:t>
            </a:r>
            <a:r>
              <a:rPr lang="en-US" dirty="0" err="1" smtClean="0"/>
              <a:t>quel</a:t>
            </a:r>
            <a:r>
              <a:rPr lang="en-US" dirty="0" smtClean="0"/>
              <a:t> </a:t>
            </a:r>
            <a:r>
              <a:rPr lang="en-US" dirty="0" err="1" smtClean="0"/>
              <a:t>numero</a:t>
            </a:r>
            <a:r>
              <a:rPr lang="en-US" dirty="0" smtClean="0"/>
              <a:t> di </a:t>
            </a:r>
            <a:r>
              <a:rPr lang="en-US" dirty="0" err="1" smtClean="0"/>
              <a:t>rotazioni</a:t>
            </a:r>
            <a:r>
              <a:rPr lang="en-US" dirty="0" smtClean="0"/>
              <a:t> </a:t>
            </a:r>
            <a:r>
              <a:rPr lang="en-US" dirty="0" err="1" smtClean="0"/>
              <a:t>stabilite</a:t>
            </a:r>
            <a:r>
              <a:rPr lang="en-US" dirty="0" smtClean="0"/>
              <a:t> per </a:t>
            </a:r>
            <a:r>
              <a:rPr lang="en-US" dirty="0" err="1" smtClean="0"/>
              <a:t>il</a:t>
            </a:r>
            <a:r>
              <a:rPr lang="en-US" dirty="0" smtClean="0"/>
              <a:t> </a:t>
            </a:r>
            <a:r>
              <a:rPr lang="en-US" dirty="0" err="1" smtClean="0"/>
              <a:t>sensore</a:t>
            </a:r>
            <a:r>
              <a:rPr lang="en-US" dirty="0" smtClean="0"/>
              <a:t> ma lo </a:t>
            </a:r>
            <a:r>
              <a:rPr lang="en-US" dirty="0" err="1" smtClean="0"/>
              <a:t>farà</a:t>
            </a:r>
            <a:r>
              <a:rPr lang="en-US" dirty="0" smtClean="0"/>
              <a:t> in </a:t>
            </a:r>
            <a:r>
              <a:rPr lang="en-US" dirty="0" err="1" smtClean="0"/>
              <a:t>modo</a:t>
            </a:r>
            <a:r>
              <a:rPr lang="en-US" dirty="0" smtClean="0"/>
              <a:t> </a:t>
            </a:r>
            <a:r>
              <a:rPr lang="en-US" dirty="0" err="1" smtClean="0"/>
              <a:t>meno</a:t>
            </a:r>
            <a:r>
              <a:rPr lang="en-US" dirty="0" smtClean="0"/>
              <a:t> </a:t>
            </a:r>
            <a:r>
              <a:rPr lang="en-US" dirty="0" err="1" smtClean="0"/>
              <a:t>accurato</a:t>
            </a:r>
            <a:endParaRPr lang="en-US" dirty="0"/>
          </a:p>
        </p:txBody>
      </p:sp>
      <p:sp>
        <p:nvSpPr>
          <p:cNvPr id="4" name="Footer Placeholder 3"/>
          <p:cNvSpPr>
            <a:spLocks noGrp="1"/>
          </p:cNvSpPr>
          <p:nvPr>
            <p:ph type="ftr" sz="quarter" idx="11"/>
          </p:nvPr>
        </p:nvSpPr>
        <p:spPr/>
        <p:txBody>
          <a:bodyPr/>
          <a:lstStyle/>
          <a:p>
            <a:r>
              <a:rPr lang="en-US"/>
              <a:t>© 2015 EV3Lessons.com, Last edit 7/06/2016</a:t>
            </a:r>
          </a:p>
        </p:txBody>
      </p:sp>
      <p:sp>
        <p:nvSpPr>
          <p:cNvPr id="5" name="Slide Number Placeholder 4"/>
          <p:cNvSpPr>
            <a:spLocks noGrp="1"/>
          </p:cNvSpPr>
          <p:nvPr>
            <p:ph type="sldNum" sz="quarter" idx="12"/>
          </p:nvPr>
        </p:nvSpPr>
        <p:spPr/>
        <p:txBody>
          <a:bodyPr/>
          <a:lstStyle/>
          <a:p>
            <a:fld id="{4382A7F7-08BF-4252-8141-63FB96055BBB}" type="slidenum">
              <a:rPr lang="en-US" smtClean="0"/>
              <a:t>9</a:t>
            </a:fld>
            <a:endParaRPr lang="en-US"/>
          </a:p>
        </p:txBody>
      </p:sp>
    </p:spTree>
    <p:extLst>
      <p:ext uri="{BB962C8B-B14F-4D97-AF65-F5344CB8AC3E}">
        <p14:creationId xmlns:p14="http://schemas.microsoft.com/office/powerpoint/2010/main" val="1559692114"/>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intermediatev2">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intermediatev2" id="{63F5E447-E8B5-4335-8726-12777BA731C5}" vid="{7C754D33-5435-4000-AB94-F54A58B2A9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9485</TotalTime>
  <Words>1097</Words>
  <Application>Microsoft Office PowerPoint</Application>
  <PresentationFormat>Presentazione su schermo (4:3)</PresentationFormat>
  <Paragraphs>149</Paragraphs>
  <Slides>15</Slides>
  <Notes>2</Notes>
  <HiddenSlides>0</HiddenSlides>
  <MMClips>4</MMClips>
  <ScaleCrop>false</ScaleCrop>
  <HeadingPairs>
    <vt:vector size="4" baseType="variant">
      <vt:variant>
        <vt:lpstr>Tema</vt:lpstr>
      </vt:variant>
      <vt:variant>
        <vt:i4>2</vt:i4>
      </vt:variant>
      <vt:variant>
        <vt:lpstr>Titoli diapositive</vt:lpstr>
      </vt:variant>
      <vt:variant>
        <vt:i4>15</vt:i4>
      </vt:variant>
    </vt:vector>
  </HeadingPairs>
  <TitlesOfParts>
    <vt:vector size="17" baseType="lpstr">
      <vt:lpstr>Retrospect</vt:lpstr>
      <vt:lpstr>intermediatev2</vt:lpstr>
      <vt:lpstr>LEZIONI INTERMEDIE</vt:lpstr>
      <vt:lpstr>Obiettivi</vt:lpstr>
      <vt:lpstr>Differenti modi per muoversi</vt:lpstr>
      <vt:lpstr>Regolazione della potenza</vt:lpstr>
      <vt:lpstr>Dati: Motori Regolati</vt:lpstr>
      <vt:lpstr>Motori sincronizzati</vt:lpstr>
      <vt:lpstr>Sincronizzati vs Non sincronizzati</vt:lpstr>
      <vt:lpstr>Dati: Motori Sincronizzati</vt:lpstr>
      <vt:lpstr>Accelerazione/Decelerazione (Ramp up/Ramp down</vt:lpstr>
      <vt:lpstr>Dati: Accelerazione/Decelerazione</vt:lpstr>
      <vt:lpstr>Differenti modi per muoversi</vt:lpstr>
      <vt:lpstr>Muoversi per gradi o per secondi</vt:lpstr>
      <vt:lpstr>Muoversi per gradi o per secondi</vt:lpstr>
      <vt:lpstr>Guida alla discussione</vt:lpstr>
      <vt:lpstr>CREDITI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INTERMEDIATE PROGRAMMING Lesson</dc:title>
  <cp:lastModifiedBy>GIUCO</cp:lastModifiedBy>
  <cp:revision>46</cp:revision>
  <dcterms:created xsi:type="dcterms:W3CDTF">2014-08-07T02:19:13Z</dcterms:created>
  <dcterms:modified xsi:type="dcterms:W3CDTF">2018-04-17T13:50:42Z</dcterms:modified>
</cp:coreProperties>
</file>